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3">
  <p:sldMasterIdLst>
    <p:sldMasterId id="2147483654" r:id="rId1"/>
  </p:sldMasterIdLst>
  <p:notesMasterIdLst>
    <p:notesMasterId r:id="rId53"/>
  </p:notesMasterIdLst>
  <p:handoutMasterIdLst>
    <p:handoutMasterId r:id="rId54"/>
  </p:handoutMasterIdLst>
  <p:sldIdLst>
    <p:sldId id="310" r:id="rId2"/>
    <p:sldId id="660" r:id="rId3"/>
    <p:sldId id="488" r:id="rId4"/>
    <p:sldId id="546" r:id="rId5"/>
    <p:sldId id="629" r:id="rId6"/>
    <p:sldId id="637" r:id="rId7"/>
    <p:sldId id="487" r:id="rId8"/>
    <p:sldId id="630" r:id="rId9"/>
    <p:sldId id="489" r:id="rId10"/>
    <p:sldId id="644" r:id="rId11"/>
    <p:sldId id="491" r:id="rId12"/>
    <p:sldId id="662" r:id="rId13"/>
    <p:sldId id="663" r:id="rId14"/>
    <p:sldId id="661" r:id="rId15"/>
    <p:sldId id="547" r:id="rId16"/>
    <p:sldId id="423" r:id="rId17"/>
    <p:sldId id="492" r:id="rId18"/>
    <p:sldId id="639" r:id="rId19"/>
    <p:sldId id="493" r:id="rId20"/>
    <p:sldId id="494" r:id="rId21"/>
    <p:sldId id="505" r:id="rId22"/>
    <p:sldId id="497" r:id="rId23"/>
    <p:sldId id="498" r:id="rId24"/>
    <p:sldId id="646" r:id="rId25"/>
    <p:sldId id="511" r:id="rId26"/>
    <p:sldId id="514" r:id="rId27"/>
    <p:sldId id="625" r:id="rId28"/>
    <p:sldId id="517" r:id="rId29"/>
    <p:sldId id="528" r:id="rId30"/>
    <p:sldId id="524" r:id="rId31"/>
    <p:sldId id="647" r:id="rId32"/>
    <p:sldId id="659" r:id="rId33"/>
    <p:sldId id="658" r:id="rId34"/>
    <p:sldId id="649" r:id="rId35"/>
    <p:sldId id="650" r:id="rId36"/>
    <p:sldId id="651" r:id="rId37"/>
    <p:sldId id="652" r:id="rId38"/>
    <p:sldId id="657" r:id="rId39"/>
    <p:sldId id="530" r:id="rId40"/>
    <p:sldId id="653" r:id="rId41"/>
    <p:sldId id="654" r:id="rId42"/>
    <p:sldId id="537" r:id="rId43"/>
    <p:sldId id="543" r:id="rId44"/>
    <p:sldId id="655" r:id="rId45"/>
    <p:sldId id="495" r:id="rId46"/>
    <p:sldId id="496" r:id="rId47"/>
    <p:sldId id="666" r:id="rId48"/>
    <p:sldId id="667" r:id="rId49"/>
    <p:sldId id="668" r:id="rId50"/>
    <p:sldId id="665" r:id="rId51"/>
    <p:sldId id="548" r:id="rId52"/>
  </p:sldIdLst>
  <p:sldSz cx="9144000" cy="5143500" type="screen16x9"/>
  <p:notesSz cx="7315200" cy="96012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3A300"/>
    <a:srgbClr val="83A100"/>
    <a:srgbClr val="626469"/>
    <a:srgbClr val="9E0C39"/>
    <a:srgbClr val="FA890F"/>
    <a:srgbClr val="00FF00"/>
    <a:srgbClr val="009530"/>
    <a:srgbClr val="4FA600"/>
    <a:srgbClr val="46C43C"/>
    <a:srgbClr val="00A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71" autoAdjust="0"/>
    <p:restoredTop sz="98814" autoAdjust="0"/>
  </p:normalViewPr>
  <p:slideViewPr>
    <p:cSldViewPr>
      <p:cViewPr varScale="1">
        <p:scale>
          <a:sx n="144" d="100"/>
          <a:sy n="144" d="100"/>
        </p:scale>
        <p:origin x="115" y="432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65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bg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577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52900" y="0"/>
            <a:ext cx="31765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bg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578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83675"/>
            <a:ext cx="31765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bg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578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52900" y="9083675"/>
            <a:ext cx="31765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bg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74BA5BFA-6E99-4996-8351-1EA23E4FF39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5520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AutoShape 1"/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dirty="0"/>
          </a:p>
        </p:txBody>
      </p:sp>
      <p:sp>
        <p:nvSpPr>
          <p:cNvPr id="190467" name="AutoShape 2"/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167063" cy="479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zh-CN" altLang="en-GB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144963" y="0"/>
            <a:ext cx="3167062" cy="479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GB" altLang="zh-CN" dirty="0"/>
          </a:p>
        </p:txBody>
      </p:sp>
      <p:sp>
        <p:nvSpPr>
          <p:cNvPr id="91142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457200" y="720725"/>
            <a:ext cx="6397625" cy="35988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8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74725" y="4560888"/>
            <a:ext cx="5362575" cy="431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noProof="0" smtClean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0" y="9120188"/>
            <a:ext cx="3167063" cy="479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eaLnBrk="1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GB" altLang="zh-CN" dirty="0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4144963" y="9120188"/>
            <a:ext cx="3167062" cy="479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39E6B166-3BD1-4CA7-8A37-474B8F16F73C}" type="slidenum">
              <a:rPr lang="zh-CN" altLang="en-GB"/>
              <a:pPr>
                <a:defRPr/>
              </a:pPr>
              <a:t>‹#›</a:t>
            </a:fld>
            <a:endParaRPr lang="en-GB" altLang="zh-CN" dirty="0"/>
          </a:p>
        </p:txBody>
      </p:sp>
    </p:spTree>
    <p:extLst>
      <p:ext uri="{BB962C8B-B14F-4D97-AF65-F5344CB8AC3E}">
        <p14:creationId xmlns:p14="http://schemas.microsoft.com/office/powerpoint/2010/main" val="29169740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05586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123478"/>
            <a:ext cx="4873625" cy="432048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kern="120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alibri" pitchFamily="34" charset="0"/>
                <a:ea typeface="楷体_GB2312" pitchFamily="49" charset="-122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331640" y="1275606"/>
            <a:ext cx="6528816" cy="310667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9050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553" y="249492"/>
            <a:ext cx="4873625" cy="432048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kern="120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alibri" pitchFamily="34" charset="0"/>
                <a:ea typeface="楷体_GB2312" pitchFamily="49" charset="-122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1275606"/>
            <a:ext cx="9144000" cy="298323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4068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39972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08132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77843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0" y="1143000"/>
            <a:ext cx="4873625" cy="70961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1" y="1600200"/>
            <a:ext cx="4568825" cy="216931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0663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0" r:id="rId2"/>
    <p:sldLayoutId id="2147483666" r:id="rId3"/>
    <p:sldLayoutId id="2147483661" r:id="rId4"/>
    <p:sldLayoutId id="2147483662" r:id="rId5"/>
    <p:sldLayoutId id="2147483663" r:id="rId6"/>
    <p:sldLayoutId id="2147483664" r:id="rId7"/>
  </p:sldLayoutIdLst>
  <p:transition spd="med"/>
  <p:timing>
    <p:tnLst>
      <p:par>
        <p:cTn id="1" dur="indefinite" restart="never" nodeType="tmRoot"/>
      </p:par>
    </p:tnLst>
  </p:timing>
  <p:txStyles>
    <p:titleStyle>
      <a:lvl1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Helvetica 85 Heavy" charset="0"/>
        <a:defRPr sz="2800">
          <a:solidFill>
            <a:srgbClr val="000000"/>
          </a:solidFill>
          <a:latin typeface="+mj-lt"/>
          <a:ea typeface="宋体" pitchFamily="2" charset="-122"/>
          <a:cs typeface="+mj-cs"/>
        </a:defRPr>
      </a:lvl1pPr>
      <a:lvl2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Helvetica 85 Heavy" charset="0"/>
        <a:defRPr sz="2800">
          <a:solidFill>
            <a:srgbClr val="000000"/>
          </a:solidFill>
          <a:latin typeface="Helvetica 85 Heavy" charset="0"/>
          <a:ea typeface="宋体" pitchFamily="2" charset="-122"/>
        </a:defRPr>
      </a:lvl2pPr>
      <a:lvl3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Helvetica 85 Heavy" charset="0"/>
        <a:defRPr sz="2800">
          <a:solidFill>
            <a:srgbClr val="000000"/>
          </a:solidFill>
          <a:latin typeface="Helvetica 85 Heavy" charset="0"/>
          <a:ea typeface="宋体" pitchFamily="2" charset="-122"/>
        </a:defRPr>
      </a:lvl3pPr>
      <a:lvl4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Helvetica 85 Heavy" charset="0"/>
        <a:defRPr sz="2800">
          <a:solidFill>
            <a:srgbClr val="000000"/>
          </a:solidFill>
          <a:latin typeface="Helvetica 85 Heavy" charset="0"/>
          <a:ea typeface="宋体" pitchFamily="2" charset="-122"/>
        </a:defRPr>
      </a:lvl4pPr>
      <a:lvl5pPr algn="l" defTabSz="457200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Helvetica 85 Heavy" charset="0"/>
        <a:defRPr sz="2800">
          <a:solidFill>
            <a:srgbClr val="000000"/>
          </a:solidFill>
          <a:latin typeface="Helvetica 85 Heavy" charset="0"/>
          <a:ea typeface="宋体" pitchFamily="2" charset="-122"/>
        </a:defRPr>
      </a:lvl5pPr>
      <a:lvl6pPr marL="4572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Helvetica 85 Heavy" charset="0"/>
        <a:defRPr sz="2800">
          <a:solidFill>
            <a:srgbClr val="000000"/>
          </a:solidFill>
          <a:latin typeface="Helvetica 85 Heavy" charset="0"/>
          <a:ea typeface="宋体" pitchFamily="2" charset="-122"/>
        </a:defRPr>
      </a:lvl6pPr>
      <a:lvl7pPr marL="9144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Helvetica 85 Heavy" charset="0"/>
        <a:defRPr sz="2800">
          <a:solidFill>
            <a:srgbClr val="000000"/>
          </a:solidFill>
          <a:latin typeface="Helvetica 85 Heavy" charset="0"/>
          <a:ea typeface="宋体" pitchFamily="2" charset="-122"/>
        </a:defRPr>
      </a:lvl7pPr>
      <a:lvl8pPr marL="13716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Helvetica 85 Heavy" charset="0"/>
        <a:defRPr sz="2800">
          <a:solidFill>
            <a:srgbClr val="000000"/>
          </a:solidFill>
          <a:latin typeface="Helvetica 85 Heavy" charset="0"/>
          <a:ea typeface="宋体" pitchFamily="2" charset="-122"/>
        </a:defRPr>
      </a:lvl8pPr>
      <a:lvl9pPr marL="1828800" algn="l" defTabSz="457200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Helvetica 85 Heavy" charset="0"/>
        <a:defRPr sz="2800">
          <a:solidFill>
            <a:srgbClr val="000000"/>
          </a:solidFill>
          <a:latin typeface="Helvetica 85 Heavy" charset="0"/>
          <a:ea typeface="宋体" pitchFamily="2" charset="-122"/>
        </a:defRPr>
      </a:lvl9pPr>
    </p:titleStyle>
    <p:bodyStyle>
      <a:lvl1pPr marL="282575" indent="-282575" algn="l" defTabSz="457200" rtl="0" eaLnBrk="0" fontAlgn="base" hangingPunct="0">
        <a:lnSpc>
          <a:spcPct val="87000"/>
        </a:lnSpc>
        <a:spcBef>
          <a:spcPts val="400"/>
        </a:spcBef>
        <a:spcAft>
          <a:spcPct val="0"/>
        </a:spcAft>
        <a:buClr>
          <a:srgbClr val="00966F"/>
        </a:buClr>
        <a:buSzPct val="85000"/>
        <a:buFont typeface="Wingdings" pitchFamily="2" charset="2"/>
        <a:buChar char=""/>
        <a:defRPr sz="1600">
          <a:solidFill>
            <a:srgbClr val="000000"/>
          </a:solidFill>
          <a:latin typeface="+mn-lt"/>
          <a:ea typeface="宋体" pitchFamily="2" charset="-122"/>
          <a:cs typeface="+mn-cs"/>
        </a:defRPr>
      </a:lvl1pPr>
      <a:lvl2pPr marL="758825" indent="-285750" algn="l" defTabSz="457200" rtl="0" eaLnBrk="0" fontAlgn="base" hangingPunct="0">
        <a:lnSpc>
          <a:spcPct val="87000"/>
        </a:lnSpc>
        <a:spcBef>
          <a:spcPts val="300"/>
        </a:spcBef>
        <a:spcAft>
          <a:spcPct val="0"/>
        </a:spcAft>
        <a:buClr>
          <a:srgbClr val="00966F"/>
        </a:buClr>
        <a:buSzPct val="100000"/>
        <a:buFont typeface="Arial" pitchFamily="34" charset="0"/>
        <a:buChar char="•"/>
        <a:defRPr sz="1200">
          <a:solidFill>
            <a:srgbClr val="000000"/>
          </a:solidFill>
          <a:latin typeface="+mn-lt"/>
          <a:ea typeface="宋体" pitchFamily="2" charset="-122"/>
        </a:defRPr>
      </a:lvl2pPr>
      <a:lvl3pPr marL="1143000" indent="-190500" algn="l" defTabSz="457200" rtl="0" eaLnBrk="0" fontAlgn="base" hangingPunct="0">
        <a:lnSpc>
          <a:spcPct val="87000"/>
        </a:lnSpc>
        <a:spcBef>
          <a:spcPts val="300"/>
        </a:spcBef>
        <a:spcAft>
          <a:spcPct val="0"/>
        </a:spcAft>
        <a:buClr>
          <a:srgbClr val="00966F"/>
        </a:buClr>
        <a:buSzPct val="100000"/>
        <a:buFont typeface="Arial" pitchFamily="34" charset="0"/>
        <a:buChar char="–"/>
        <a:defRPr sz="1200">
          <a:solidFill>
            <a:srgbClr val="000000"/>
          </a:solidFill>
          <a:latin typeface="+mn-lt"/>
          <a:ea typeface="宋体" pitchFamily="2" charset="-122"/>
        </a:defRPr>
      </a:lvl3pPr>
      <a:lvl4pPr marL="1520825" indent="-187325" algn="l" defTabSz="457200" rtl="0" eaLnBrk="0" fontAlgn="base" hangingPunct="0">
        <a:lnSpc>
          <a:spcPct val="87000"/>
        </a:lnSpc>
        <a:spcBef>
          <a:spcPts val="300"/>
        </a:spcBef>
        <a:spcAft>
          <a:spcPct val="0"/>
        </a:spcAft>
        <a:buClr>
          <a:srgbClr val="00966F"/>
        </a:buClr>
        <a:buSzPct val="100000"/>
        <a:buFont typeface="Arial" pitchFamily="34" charset="0"/>
        <a:buChar char="–"/>
        <a:defRPr sz="1200">
          <a:solidFill>
            <a:srgbClr val="000000"/>
          </a:solidFill>
          <a:latin typeface="+mn-lt"/>
          <a:ea typeface="宋体" pitchFamily="2" charset="-122"/>
        </a:defRPr>
      </a:lvl4pPr>
      <a:lvl5pPr marL="1901825" indent="-188913" algn="l" defTabSz="457200" rtl="0" eaLnBrk="0" fontAlgn="base" hangingPunct="0">
        <a:lnSpc>
          <a:spcPct val="87000"/>
        </a:lnSpc>
        <a:spcBef>
          <a:spcPts val="300"/>
        </a:spcBef>
        <a:spcAft>
          <a:spcPct val="0"/>
        </a:spcAft>
        <a:buClr>
          <a:srgbClr val="00966F"/>
        </a:buClr>
        <a:buSzPct val="100000"/>
        <a:buFont typeface="Arial" pitchFamily="34" charset="0"/>
        <a:buChar char="–"/>
        <a:defRPr sz="1200">
          <a:solidFill>
            <a:srgbClr val="000000"/>
          </a:solidFill>
          <a:latin typeface="+mn-lt"/>
          <a:ea typeface="宋体" pitchFamily="2" charset="-122"/>
        </a:defRPr>
      </a:lvl5pPr>
      <a:lvl6pPr marL="2359025" indent="-188913" algn="l" defTabSz="457200" rtl="0" fontAlgn="base">
        <a:lnSpc>
          <a:spcPct val="87000"/>
        </a:lnSpc>
        <a:spcBef>
          <a:spcPts val="300"/>
        </a:spcBef>
        <a:spcAft>
          <a:spcPct val="0"/>
        </a:spcAft>
        <a:buClr>
          <a:srgbClr val="00966F"/>
        </a:buClr>
        <a:buSzPct val="100000"/>
        <a:buFont typeface="Arial" charset="0"/>
        <a:buChar char="–"/>
        <a:defRPr sz="1200">
          <a:solidFill>
            <a:srgbClr val="000000"/>
          </a:solidFill>
          <a:latin typeface="+mn-lt"/>
          <a:ea typeface="+mn-ea"/>
        </a:defRPr>
      </a:lvl6pPr>
      <a:lvl7pPr marL="2816225" indent="-188913" algn="l" defTabSz="457200" rtl="0" fontAlgn="base">
        <a:lnSpc>
          <a:spcPct val="87000"/>
        </a:lnSpc>
        <a:spcBef>
          <a:spcPts val="300"/>
        </a:spcBef>
        <a:spcAft>
          <a:spcPct val="0"/>
        </a:spcAft>
        <a:buClr>
          <a:srgbClr val="00966F"/>
        </a:buClr>
        <a:buSzPct val="100000"/>
        <a:buFont typeface="Arial" charset="0"/>
        <a:buChar char="–"/>
        <a:defRPr sz="1200">
          <a:solidFill>
            <a:srgbClr val="000000"/>
          </a:solidFill>
          <a:latin typeface="+mn-lt"/>
          <a:ea typeface="+mn-ea"/>
        </a:defRPr>
      </a:lvl7pPr>
      <a:lvl8pPr marL="3273425" indent="-188913" algn="l" defTabSz="457200" rtl="0" fontAlgn="base">
        <a:lnSpc>
          <a:spcPct val="87000"/>
        </a:lnSpc>
        <a:spcBef>
          <a:spcPts val="300"/>
        </a:spcBef>
        <a:spcAft>
          <a:spcPct val="0"/>
        </a:spcAft>
        <a:buClr>
          <a:srgbClr val="00966F"/>
        </a:buClr>
        <a:buSzPct val="100000"/>
        <a:buFont typeface="Arial" charset="0"/>
        <a:buChar char="–"/>
        <a:defRPr sz="1200">
          <a:solidFill>
            <a:srgbClr val="000000"/>
          </a:solidFill>
          <a:latin typeface="+mn-lt"/>
          <a:ea typeface="+mn-ea"/>
        </a:defRPr>
      </a:lvl8pPr>
      <a:lvl9pPr marL="3730625" indent="-188913" algn="l" defTabSz="457200" rtl="0" fontAlgn="base">
        <a:lnSpc>
          <a:spcPct val="87000"/>
        </a:lnSpc>
        <a:spcBef>
          <a:spcPts val="300"/>
        </a:spcBef>
        <a:spcAft>
          <a:spcPct val="0"/>
        </a:spcAft>
        <a:buClr>
          <a:srgbClr val="00966F"/>
        </a:buClr>
        <a:buSzPct val="100000"/>
        <a:buFont typeface="Arial" charset="0"/>
        <a:buChar char="–"/>
        <a:defRPr sz="12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0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8.png"/><Relationship Id="rId4" Type="http://schemas.openxmlformats.org/officeDocument/2006/relationships/image" Target="../media/image57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0.png"/><Relationship Id="rId4" Type="http://schemas.openxmlformats.org/officeDocument/2006/relationships/image" Target="../media/image59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3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4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5.png"/><Relationship Id="rId3" Type="http://schemas.openxmlformats.org/officeDocument/2006/relationships/image" Target="../media/image95.jpeg"/><Relationship Id="rId7" Type="http://schemas.openxmlformats.org/officeDocument/2006/relationships/image" Target="../media/image99.png"/><Relationship Id="rId12" Type="http://schemas.openxmlformats.org/officeDocument/2006/relationships/image" Target="../media/image104.jpeg"/><Relationship Id="rId2" Type="http://schemas.openxmlformats.org/officeDocument/2006/relationships/image" Target="../media/image94.jpeg"/><Relationship Id="rId16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11" Type="http://schemas.openxmlformats.org/officeDocument/2006/relationships/image" Target="../media/image103.jpeg"/><Relationship Id="rId5" Type="http://schemas.openxmlformats.org/officeDocument/2006/relationships/image" Target="../media/image97.jpeg"/><Relationship Id="rId15" Type="http://schemas.openxmlformats.org/officeDocument/2006/relationships/image" Target="../media/image107.png"/><Relationship Id="rId10" Type="http://schemas.openxmlformats.org/officeDocument/2006/relationships/image" Target="../media/image102.jpeg"/><Relationship Id="rId4" Type="http://schemas.openxmlformats.org/officeDocument/2006/relationships/image" Target="../media/image96.jpeg"/><Relationship Id="rId9" Type="http://schemas.openxmlformats.org/officeDocument/2006/relationships/image" Target="../media/image101.jpeg"/><Relationship Id="rId14" Type="http://schemas.openxmlformats.org/officeDocument/2006/relationships/image" Target="../media/image10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930870"/>
            <a:ext cx="2380174" cy="158509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3707904" y="483518"/>
            <a:ext cx="5252120" cy="120581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CN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A890F"/>
                </a:solidFill>
                <a:effectLst/>
                <a:uLnTx/>
                <a:uFillTx/>
                <a:latin typeface="Calibri" pitchFamily="34" charset="0"/>
                <a:ea typeface="隶书"/>
                <a:cs typeface="隶书"/>
              </a:rPr>
              <a:t>PMC-592 MCPM </a:t>
            </a:r>
            <a:br>
              <a:rPr kumimoji="0" lang="en-US" altLang="zh-CN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A890F"/>
                </a:solidFill>
                <a:effectLst/>
                <a:uLnTx/>
                <a:uFillTx/>
                <a:latin typeface="Calibri" pitchFamily="34" charset="0"/>
                <a:ea typeface="隶书"/>
                <a:cs typeface="隶书"/>
              </a:rPr>
            </a:b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A890F"/>
                </a:solidFill>
                <a:effectLst/>
                <a:uLnTx/>
                <a:uFillTx/>
                <a:latin typeface="Calibri" pitchFamily="34" charset="0"/>
                <a:ea typeface="隶书"/>
                <a:cs typeface="隶书"/>
              </a:rPr>
              <a:t>Multi Circuit Power Monitor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FA890F"/>
              </a:solidFill>
              <a:effectLst/>
              <a:uLnTx/>
              <a:uFillTx/>
              <a:latin typeface="Calibri" pitchFamily="34" charset="0"/>
              <a:ea typeface="隶书"/>
              <a:cs typeface="隶书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360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TIA-942, PDU Definition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116737" name="Rectangle 1"/>
          <p:cNvSpPr>
            <a:spLocks noChangeArrowheads="1"/>
          </p:cNvSpPr>
          <p:nvPr/>
        </p:nvSpPr>
        <p:spPr bwMode="auto">
          <a:xfrm>
            <a:off x="467544" y="1084257"/>
            <a:ext cx="8136904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Arial" pitchFamily="34" charset="0"/>
                <a:ea typeface="新細明體" pitchFamily="18" charset="-120"/>
                <a:cs typeface="Arial" pitchFamily="34" charset="0"/>
              </a:rPr>
              <a:t>A typical </a:t>
            </a:r>
            <a:r>
              <a:rPr kumimoji="1" lang="en-US" altLang="zh-TW" sz="1400" b="1" i="0" u="none" strike="noStrike" cap="none" normalizeH="0" baseline="0" dirty="0" smtClean="0">
                <a:ln>
                  <a:noFill/>
                </a:ln>
                <a:solidFill>
                  <a:srgbClr val="9E0C39"/>
                </a:solidFill>
                <a:effectLst/>
                <a:latin typeface="Arial" pitchFamily="34" charset="0"/>
                <a:ea typeface="新細明體" pitchFamily="18" charset="-120"/>
                <a:cs typeface="Arial" pitchFamily="34" charset="0"/>
              </a:rPr>
              <a:t>PDU</a:t>
            </a: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Arial" pitchFamily="34" charset="0"/>
                <a:ea typeface="新細明體" pitchFamily="18" charset="-120"/>
                <a:cs typeface="Arial" pitchFamily="34" charset="0"/>
              </a:rPr>
              <a:t> includes all of the following:</a:t>
            </a:r>
            <a:endParaRPr kumimoji="1" lang="en-US" altLang="zh-TW" sz="14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3A100"/>
              </a:buClr>
              <a:buSzTx/>
              <a:buFont typeface="Wingdings" pitchFamily="2" charset="2"/>
              <a:buChar char="n"/>
              <a:tabLst/>
            </a:pP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Times New Roman" pitchFamily="18" charset="0"/>
                <a:ea typeface="新細明體" pitchFamily="18" charset="-120"/>
                <a:cs typeface="Times New Roman" pitchFamily="18" charset="0"/>
              </a:rPr>
              <a:t> </a:t>
            </a: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Arial" pitchFamily="34" charset="0"/>
                <a:ea typeface="新細明體" pitchFamily="18" charset="-120"/>
                <a:cs typeface="Arial" pitchFamily="34" charset="0"/>
              </a:rPr>
              <a:t>transformer disconnect.</a:t>
            </a:r>
            <a:endParaRPr kumimoji="1" lang="en-US" altLang="zh-TW" sz="14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3A100"/>
              </a:buClr>
              <a:buSzTx/>
              <a:buFont typeface="Wingdings" pitchFamily="2" charset="2"/>
              <a:buChar char="n"/>
              <a:tabLst/>
            </a:pP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Times New Roman" pitchFamily="18" charset="0"/>
                <a:ea typeface="新細明體" pitchFamily="18" charset="-120"/>
                <a:cs typeface="Times New Roman" pitchFamily="18" charset="0"/>
              </a:rPr>
              <a:t> </a:t>
            </a: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Arial" pitchFamily="34" charset="0"/>
                <a:ea typeface="新細明體" pitchFamily="18" charset="-120"/>
                <a:cs typeface="Arial" pitchFamily="34" charset="0"/>
              </a:rPr>
              <a:t>transformer: This should be located as close to the load as possible to minimize common-mode noise between ground and neutral and to minimize differences between the voltage</a:t>
            </a:r>
            <a:endParaRPr kumimoji="1" lang="en-US" altLang="zh-TW" sz="14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Arial" pitchFamily="34" charset="0"/>
                <a:ea typeface="新細明體" pitchFamily="18" charset="-120"/>
                <a:cs typeface="Arial" pitchFamily="34" charset="0"/>
              </a:rPr>
              <a:t>source ground and signal ground. The closest possible location is achieved when the</a:t>
            </a:r>
            <a:endParaRPr kumimoji="1" lang="en-US" altLang="zh-TW" sz="14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rgbClr val="9E0C39"/>
                </a:solidFill>
                <a:effectLst/>
                <a:latin typeface="Arial" pitchFamily="34" charset="0"/>
                <a:ea typeface="新細明體" pitchFamily="18" charset="-120"/>
                <a:cs typeface="Arial" pitchFamily="34" charset="0"/>
              </a:rPr>
              <a:t>transformer is located within the PDU enclosure</a:t>
            </a: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Arial" pitchFamily="34" charset="0"/>
                <a:ea typeface="新細明體" pitchFamily="18" charset="-120"/>
                <a:cs typeface="Arial" pitchFamily="34" charset="0"/>
              </a:rPr>
              <a:t>. The isolation transformer is usually</a:t>
            </a:r>
            <a:endParaRPr kumimoji="1" lang="en-US" altLang="zh-TW" sz="14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Arial" pitchFamily="34" charset="0"/>
                <a:ea typeface="新細明體" pitchFamily="18" charset="-120"/>
                <a:cs typeface="Arial" pitchFamily="34" charset="0"/>
              </a:rPr>
              <a:t>configured as a 480:208V/120 volt step-down transformer (or</a:t>
            </a:r>
            <a:r>
              <a:rPr kumimoji="1" lang="en-US" altLang="zh-TW" sz="1400" b="0" i="0" u="none" strike="noStrike" cap="none" normalizeH="0" dirty="0" smtClean="0">
                <a:ln>
                  <a:noFill/>
                </a:ln>
                <a:solidFill>
                  <a:srgbClr val="626469"/>
                </a:solidFill>
                <a:effectLst/>
                <a:latin typeface="Arial" pitchFamily="34" charset="0"/>
                <a:ea typeface="新細明體" pitchFamily="18" charset="-120"/>
                <a:cs typeface="Arial" pitchFamily="34" charset="0"/>
              </a:rPr>
              <a:t> based on the local standard) </a:t>
            </a: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Arial" pitchFamily="34" charset="0"/>
                <a:ea typeface="新細明體" pitchFamily="18" charset="-120"/>
                <a:cs typeface="Arial" pitchFamily="34" charset="0"/>
              </a:rPr>
              <a:t>to reduce the feeder size from the UPS to the PDU. To withstand the heating effects of harmonic currents, </a:t>
            </a: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rgbClr val="9E0C39"/>
                </a:solidFill>
                <a:effectLst/>
                <a:latin typeface="Arial" pitchFamily="34" charset="0"/>
                <a:ea typeface="新細明體" pitchFamily="18" charset="-120"/>
                <a:cs typeface="Arial" pitchFamily="34" charset="0"/>
              </a:rPr>
              <a:t>K-rated transformers </a:t>
            </a: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Arial" pitchFamily="34" charset="0"/>
                <a:ea typeface="新細明體" pitchFamily="18" charset="-120"/>
                <a:cs typeface="Arial" pitchFamily="34" charset="0"/>
              </a:rPr>
              <a:t>should be used...</a:t>
            </a:r>
            <a:endParaRPr kumimoji="1" lang="en-US" altLang="zh-TW" sz="14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3A100"/>
              </a:buClr>
              <a:buSzTx/>
              <a:buFont typeface="Wingdings" pitchFamily="2" charset="2"/>
              <a:buChar char="n"/>
              <a:tabLst/>
            </a:pPr>
            <a:r>
              <a:rPr kumimoji="1" lang="en-US" altLang="zh-TW" sz="1400" dirty="0" smtClean="0">
                <a:solidFill>
                  <a:srgbClr val="626469"/>
                </a:solidFill>
                <a:latin typeface="Times New Roman" pitchFamily="18" charset="0"/>
                <a:ea typeface="新細明體" pitchFamily="18" charset="-120"/>
                <a:cs typeface="Times New Roman" pitchFamily="18" charset="0"/>
              </a:rPr>
              <a:t> </a:t>
            </a:r>
            <a:r>
              <a:rPr kumimoji="1" lang="en-US" altLang="zh-TW" sz="1400" dirty="0" smtClean="0">
                <a:solidFill>
                  <a:srgbClr val="626469"/>
                </a:solidFill>
                <a:latin typeface="+mn-lt"/>
                <a:ea typeface="新細明體" pitchFamily="18" charset="-120"/>
                <a:cs typeface="Times New Roman" pitchFamily="18" charset="0"/>
              </a:rPr>
              <a:t>T</a:t>
            </a: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Arial" pitchFamily="34" charset="0"/>
                <a:ea typeface="新細明體" pitchFamily="18" charset="-120"/>
                <a:cs typeface="Arial" pitchFamily="34" charset="0"/>
              </a:rPr>
              <a:t>ransient Voltage Surge Suppression (TVSS)</a:t>
            </a:r>
            <a:endParaRPr kumimoji="1" lang="en-US" altLang="zh-TW" sz="14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3A100"/>
              </a:buClr>
              <a:buSzTx/>
              <a:buFont typeface="Wingdings" pitchFamily="2" charset="2"/>
              <a:buChar char="n"/>
              <a:tabLst/>
            </a:pPr>
            <a:r>
              <a:rPr kumimoji="1" lang="en-US" altLang="zh-TW" sz="1400" dirty="0" smtClean="0">
                <a:solidFill>
                  <a:srgbClr val="626469"/>
                </a:solidFill>
                <a:latin typeface="Times New Roman" pitchFamily="18" charset="0"/>
                <a:ea typeface="新細明體" pitchFamily="18" charset="-120"/>
                <a:cs typeface="Times New Roman" pitchFamily="18" charset="0"/>
              </a:rPr>
              <a:t> </a:t>
            </a: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rgbClr val="9E0C39"/>
                </a:solidFill>
                <a:effectLst/>
                <a:latin typeface="Arial" pitchFamily="34" charset="0"/>
                <a:ea typeface="新細明體" pitchFamily="18" charset="-120"/>
                <a:cs typeface="Arial" pitchFamily="34" charset="0"/>
              </a:rPr>
              <a:t>Distribution Panel Boards</a:t>
            </a: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Arial" pitchFamily="34" charset="0"/>
                <a:ea typeface="新細明體" pitchFamily="18" charset="-120"/>
                <a:cs typeface="Arial" pitchFamily="34" charset="0"/>
              </a:rPr>
              <a:t>: Panel boards can be mounted in the same cabinet as the transformer or in cases where more panel boards are needed, a remote power panel can be used;</a:t>
            </a:r>
            <a:endParaRPr kumimoji="1" lang="en-US" altLang="zh-TW" sz="14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3A100"/>
              </a:buClr>
              <a:buSzTx/>
              <a:buFont typeface="Wingdings" pitchFamily="2" charset="2"/>
              <a:buChar char="n"/>
              <a:tabLst/>
            </a:pP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Times New Roman" pitchFamily="18" charset="0"/>
                <a:ea typeface="新細明體" pitchFamily="18" charset="-120"/>
                <a:cs typeface="Times New Roman" pitchFamily="18" charset="0"/>
              </a:rPr>
              <a:t> </a:t>
            </a:r>
            <a:r>
              <a:rPr kumimoji="1" lang="en-US" altLang="zh-TW" sz="1400" i="0" u="none" strike="noStrike" cap="none" normalizeH="0" baseline="0" dirty="0" smtClean="0">
                <a:ln>
                  <a:noFill/>
                </a:ln>
                <a:solidFill>
                  <a:srgbClr val="9E0C39"/>
                </a:solidFill>
                <a:effectLst/>
                <a:latin typeface="Arial" pitchFamily="34" charset="0"/>
                <a:ea typeface="新細明體" pitchFamily="18" charset="-120"/>
                <a:cs typeface="Arial" pitchFamily="34" charset="0"/>
              </a:rPr>
              <a:t>Metering, monitoring, alarming</a:t>
            </a: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Arial" pitchFamily="34" charset="0"/>
                <a:ea typeface="新細明體" pitchFamily="18" charset="-120"/>
                <a:cs typeface="Arial" pitchFamily="34" charset="0"/>
              </a:rPr>
              <a:t>, and provisions for remote communications: such features</a:t>
            </a:r>
            <a:endParaRPr kumimoji="1" lang="en-US" altLang="zh-TW" sz="14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3A100"/>
              </a:buClr>
              <a:buSzTx/>
              <a:tabLst/>
            </a:pP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Arial" pitchFamily="34" charset="0"/>
                <a:ea typeface="新細明體" pitchFamily="18" charset="-120"/>
                <a:cs typeface="Arial" pitchFamily="34" charset="0"/>
              </a:rPr>
              <a:t>would typically imply substantially space requirements when provided with a traditional panel</a:t>
            </a:r>
            <a:endParaRPr kumimoji="1" lang="en-US" altLang="zh-TW" sz="14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3A100"/>
              </a:buClr>
              <a:buSzTx/>
              <a:tabLst/>
            </a:pPr>
            <a:r>
              <a:rPr kumimoji="1" lang="en-US" altLang="zh-TW" sz="14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Arial" pitchFamily="34" charset="0"/>
                <a:ea typeface="新細明體" pitchFamily="18" charset="-120"/>
                <a:cs typeface="Arial" pitchFamily="34" charset="0"/>
              </a:rPr>
              <a:t>board system;</a:t>
            </a:r>
            <a:endParaRPr kumimoji="1" lang="en-US" altLang="zh-TW" sz="14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  <p:pic>
        <p:nvPicPr>
          <p:cNvPr id="116739" name="Picture 3" descr="http://upload.wikimedia.org/wikipedia/commons/thumb/a/a8/Telecommunications_Industry_Association_Logo.PNG/200px-Telecommunications_Industry_Association_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15544" y="915566"/>
            <a:ext cx="1112912" cy="6343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7784" y="393640"/>
            <a:ext cx="6408712" cy="4410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ular Callout 6"/>
          <p:cNvSpPr/>
          <p:nvPr/>
        </p:nvSpPr>
        <p:spPr bwMode="auto">
          <a:xfrm>
            <a:off x="1007832" y="267494"/>
            <a:ext cx="2052000" cy="1584176"/>
          </a:xfrm>
          <a:prstGeom prst="wedgeRoundRectCallout">
            <a:avLst>
              <a:gd name="adj1" fmla="val 61597"/>
              <a:gd name="adj2" fmla="val 31762"/>
              <a:gd name="adj3" fmla="val 16667"/>
            </a:avLst>
          </a:prstGeom>
          <a:solidFill>
            <a:srgbClr val="83A30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b="1" dirty="0" smtClean="0">
                <a:solidFill>
                  <a:srgbClr val="C00000"/>
                </a:solidFill>
                <a:latin typeface="Calibri" pitchFamily="34" charset="0"/>
              </a:rPr>
              <a:t>The Best Solution</a:t>
            </a:r>
            <a:r>
              <a:rPr lang="en-GB" dirty="0" smtClean="0">
                <a:solidFill>
                  <a:schemeClr val="bg1"/>
                </a:solidFill>
                <a:latin typeface="Calibri" pitchFamily="34" charset="0"/>
              </a:rPr>
              <a:t> in the market for Data </a:t>
            </a:r>
            <a:r>
              <a:rPr lang="en-GB" dirty="0" err="1" smtClean="0">
                <a:solidFill>
                  <a:schemeClr val="bg1"/>
                </a:solidFill>
                <a:latin typeface="Calibri" pitchFamily="34" charset="0"/>
              </a:rPr>
              <a:t>Centers</a:t>
            </a:r>
            <a:r>
              <a:rPr lang="en-GB" dirty="0" smtClean="0">
                <a:solidFill>
                  <a:schemeClr val="bg1"/>
                </a:solidFill>
                <a:latin typeface="Calibri" pitchFamily="34" charset="0"/>
              </a:rPr>
              <a:t> to pursue higher uptime.</a:t>
            </a:r>
            <a:endParaRPr kumimoji="0" lang="en-US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</a:endParaRPr>
          </a:p>
        </p:txBody>
      </p:sp>
      <p:pic>
        <p:nvPicPr>
          <p:cNvPr id="48129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004" y="1980845"/>
            <a:ext cx="2339780" cy="267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1403648" y="1059582"/>
            <a:ext cx="6304755" cy="3456384"/>
          </a:xfrm>
          <a:prstGeom prst="rect">
            <a:avLst/>
          </a:prstGeom>
        </p:spPr>
        <p:txBody>
          <a:bodyPr/>
          <a:lstStyle/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66000"/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9E0C39"/>
                </a:solidFill>
                <a:latin typeface="Calibri" pitchFamily="34" charset="0"/>
              </a:rPr>
              <a:t>Accepts 2 Mains</a:t>
            </a: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, each with 3-Ø Voltage &amp; </a:t>
            </a:r>
            <a:r>
              <a:rPr lang="en-US" altLang="zh-TW" dirty="0">
                <a:solidFill>
                  <a:srgbClr val="626469"/>
                </a:solidFill>
                <a:latin typeface="Calibri" pitchFamily="34" charset="0"/>
              </a:rPr>
              <a:t>4-Ø </a:t>
            </a: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Current Inputs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66000"/>
              <a:buFont typeface="Wingdings" pitchFamily="2" charset="2"/>
              <a:buChar char="l"/>
            </a:pP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Supports different PDU configurations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66000"/>
              <a:buFont typeface="Wingdings" pitchFamily="2" charset="2"/>
              <a:buChar char="l"/>
            </a:pP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Mains Split Core CTs (400A – 1000A)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66000"/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9E0C39"/>
                </a:solidFill>
                <a:latin typeface="Calibri" pitchFamily="34" charset="0"/>
              </a:rPr>
              <a:t>1 to 4 </a:t>
            </a: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Branch Circuits of 21 CTs each 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66000"/>
              <a:buFont typeface="Wingdings" pitchFamily="2" charset="2"/>
              <a:buChar char="l"/>
            </a:pPr>
            <a:r>
              <a:rPr lang="en-US" altLang="zh-TW" dirty="0">
                <a:solidFill>
                  <a:srgbClr val="626469"/>
                </a:solidFill>
                <a:latin typeface="Calibri" pitchFamily="34" charset="0"/>
              </a:rPr>
              <a:t>100A </a:t>
            </a: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Branch CTs amperage rating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66000"/>
              <a:buFont typeface="Wingdings" pitchFamily="2" charset="2"/>
              <a:buChar char="l"/>
            </a:pP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Any number of split core CTs, up to 84 maximum, can be installed with a single PCM-592 =&gt; Ideal for retrofit applications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66000"/>
              <a:buFont typeface="Wingdings" pitchFamily="2" charset="2"/>
              <a:buChar char="l"/>
            </a:pP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Friendly user-configurable </a:t>
            </a:r>
            <a:r>
              <a:rPr lang="en-US" altLang="zh-TW" b="1" dirty="0" smtClean="0">
                <a:solidFill>
                  <a:srgbClr val="9E0C39"/>
                </a:solidFill>
                <a:latin typeface="Calibri" pitchFamily="34" charset="0"/>
              </a:rPr>
              <a:t>Virtual Meters </a:t>
            </a: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(10 max.) for any combination of physical branch circuits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66000"/>
              <a:buFont typeface="Wingdings" pitchFamily="2" charset="2"/>
              <a:buChar char="l"/>
            </a:pP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Allows the mixture of 1-, 2-, &amp; 3-phase loads</a:t>
            </a:r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539553" y="123478"/>
            <a:ext cx="5832647" cy="432048"/>
          </a:xfr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en-US" altLang="zh-TW" sz="3600" b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latin typeface="Arial Rounded MT Bold" pitchFamily="34" charset="0"/>
              </a:rPr>
              <a:t>PMC-592 MCPM Features</a:t>
            </a:r>
            <a:endParaRPr lang="zh-TW" altLang="en-US" sz="3600" b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1403648" y="1059582"/>
            <a:ext cx="6304755" cy="3456384"/>
          </a:xfrm>
          <a:prstGeom prst="rect">
            <a:avLst/>
          </a:prstGeom>
        </p:spPr>
        <p:txBody>
          <a:bodyPr/>
          <a:lstStyle/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66000"/>
              <a:buFont typeface="Wingdings" pitchFamily="2" charset="2"/>
              <a:buChar char="l"/>
            </a:pP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2xRTD Inputs (Pt100 sensors) to provide temperature measurements and alarming for </a:t>
            </a:r>
            <a:r>
              <a:rPr lang="en-US" altLang="zh-TW" b="1" dirty="0" smtClean="0">
                <a:solidFill>
                  <a:srgbClr val="9E0C39"/>
                </a:solidFill>
                <a:latin typeface="Calibri" pitchFamily="34" charset="0"/>
              </a:rPr>
              <a:t>Hot Aisle &amp; Cool Aisle </a:t>
            </a: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at the same time.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66000"/>
              <a:buFont typeface="Wingdings" pitchFamily="2" charset="2"/>
              <a:buChar char="l"/>
            </a:pP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2xDI to provide the breaker </a:t>
            </a:r>
            <a:r>
              <a:rPr lang="en-US" altLang="zh-TW" b="1" dirty="0" smtClean="0">
                <a:solidFill>
                  <a:srgbClr val="9E0C39"/>
                </a:solidFill>
                <a:latin typeface="Calibri" pitchFamily="34" charset="0"/>
              </a:rPr>
              <a:t>On/Off status </a:t>
            </a: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of 2 Mains.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66000"/>
              <a:buFont typeface="Wingdings" pitchFamily="2" charset="2"/>
              <a:buChar char="l"/>
            </a:pP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2xDO with </a:t>
            </a:r>
            <a:r>
              <a:rPr lang="en-US" altLang="zh-TW" b="1" dirty="0" smtClean="0">
                <a:solidFill>
                  <a:srgbClr val="9E0C39"/>
                </a:solidFill>
                <a:latin typeface="Calibri" pitchFamily="34" charset="0"/>
              </a:rPr>
              <a:t>Setpoint </a:t>
            </a: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can be collaborated with PDU’s </a:t>
            </a:r>
            <a:r>
              <a:rPr lang="en-US" altLang="zh-TW" b="1" dirty="0" smtClean="0">
                <a:solidFill>
                  <a:srgbClr val="9E0C39"/>
                </a:solidFill>
                <a:latin typeface="Calibri" pitchFamily="34" charset="0"/>
              </a:rPr>
              <a:t>EPO/REPO</a:t>
            </a: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 to provide emergency tripping.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66000"/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9E0C39"/>
                </a:solidFill>
                <a:latin typeface="Calibri" pitchFamily="34" charset="0"/>
              </a:rPr>
              <a:t>Two serial ports</a:t>
            </a: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: RS422/RS485 (P1), RS485 (P2), supporting Modbus RTU protocol.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66000"/>
              <a:buFont typeface="Wingdings" pitchFamily="2" charset="2"/>
              <a:buChar char="l"/>
            </a:pP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One 100Mbps (P3) Ethernet port supports: </a:t>
            </a:r>
            <a:r>
              <a:rPr lang="en-US" altLang="zh-TW" b="1" dirty="0" smtClean="0">
                <a:solidFill>
                  <a:srgbClr val="9E0C39"/>
                </a:solidFill>
                <a:latin typeface="Calibri" pitchFamily="34" charset="0"/>
              </a:rPr>
              <a:t>Modbus TCP, HTTP, SMTP, FTP, SNMP, SNTP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66000"/>
              <a:buFont typeface="Wingdings" pitchFamily="2" charset="2"/>
              <a:buChar char="l"/>
            </a:pP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Remote </a:t>
            </a:r>
            <a:r>
              <a:rPr lang="en-US" altLang="zh-TW" b="1" dirty="0" smtClean="0">
                <a:solidFill>
                  <a:srgbClr val="9E0C39"/>
                </a:solidFill>
                <a:latin typeface="Calibri" pitchFamily="34" charset="0"/>
              </a:rPr>
              <a:t>7” color touch screen HMI </a:t>
            </a: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Display</a:t>
            </a:r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539553" y="123478"/>
            <a:ext cx="8064895" cy="432048"/>
          </a:xfr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en-US" altLang="zh-TW" sz="3600" b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latin typeface="Arial Rounded MT Bold" pitchFamily="34" charset="0"/>
              </a:rPr>
              <a:t>PMC-592 MCPM Features(Cont.)</a:t>
            </a:r>
            <a:endParaRPr lang="zh-TW" altLang="en-US" sz="3600" b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latin typeface="Arial Rounded MT Bold" pitchFamily="34" charset="0"/>
            </a:endParaRPr>
          </a:p>
        </p:txBody>
      </p:sp>
      <p:pic>
        <p:nvPicPr>
          <p:cNvPr id="5" name="Picture 2" descr="http://www.42u.com/images/cold-aisle-containment-draw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239" y="1131589"/>
            <a:ext cx="1327737" cy="1192549"/>
          </a:xfrm>
          <a:prstGeom prst="rect">
            <a:avLst/>
          </a:prstGeom>
          <a:noFill/>
        </p:spPr>
      </p:pic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355726"/>
            <a:ext cx="131748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標題 7"/>
          <p:cNvSpPr txBox="1">
            <a:spLocks/>
          </p:cNvSpPr>
          <p:nvPr/>
        </p:nvSpPr>
        <p:spPr>
          <a:xfrm>
            <a:off x="323528" y="3219822"/>
            <a:ext cx="936104" cy="14401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626469"/>
                </a:solidFill>
                <a:effectLst/>
                <a:uLnTx/>
                <a:uFillTx/>
                <a:latin typeface="Calibri" pitchFamily="34" charset="0"/>
                <a:ea typeface="楷体_GB2312" pitchFamily="49" charset="-122"/>
              </a:rPr>
              <a:t>TIA-942</a:t>
            </a:r>
            <a:endParaRPr kumimoji="0" lang="zh-TW" altLang="en-US" sz="1200" b="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626469"/>
              </a:solidFill>
              <a:effectLst/>
              <a:uLnTx/>
              <a:uFillTx/>
              <a:latin typeface="Calibri" pitchFamily="34" charset="0"/>
              <a:ea typeface="楷体_GB2312" pitchFamily="49" charset="-122"/>
            </a:endParaRPr>
          </a:p>
        </p:txBody>
      </p:sp>
      <p:sp>
        <p:nvSpPr>
          <p:cNvPr id="9" name="標題 7"/>
          <p:cNvSpPr txBox="1">
            <a:spLocks/>
          </p:cNvSpPr>
          <p:nvPr/>
        </p:nvSpPr>
        <p:spPr>
          <a:xfrm>
            <a:off x="6588224" y="2499742"/>
            <a:ext cx="2555776" cy="5558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626469"/>
                </a:solidFill>
                <a:effectLst/>
                <a:uLnTx/>
                <a:uFillTx/>
                <a:latin typeface="Calibri" pitchFamily="34" charset="0"/>
                <a:ea typeface="楷体_GB2312" pitchFamily="49" charset="-122"/>
              </a:rPr>
              <a:t>EPO=Emergency</a:t>
            </a:r>
            <a:r>
              <a:rPr kumimoji="0" lang="en-US" altLang="zh-TW" sz="1200" b="0" i="0" u="none" strike="noStrike" kern="1200" cap="none" spc="0" normalizeH="0" noProof="0" dirty="0" smtClean="0">
                <a:ln w="19050">
                  <a:noFill/>
                  <a:prstDash val="solid"/>
                </a:ln>
                <a:solidFill>
                  <a:srgbClr val="626469"/>
                </a:solidFill>
                <a:effectLst/>
                <a:uLnTx/>
                <a:uFillTx/>
                <a:latin typeface="Calibri" pitchFamily="34" charset="0"/>
                <a:ea typeface="楷体_GB2312" pitchFamily="49" charset="-122"/>
              </a:rPr>
              <a:t> Power Off</a:t>
            </a:r>
          </a:p>
          <a:p>
            <a:pPr eaLnBrk="0" hangingPunct="0">
              <a:lnSpc>
                <a:spcPct val="95000"/>
              </a:lnSpc>
              <a:buClr>
                <a:srgbClr val="000000"/>
              </a:buClr>
              <a:buSzPct val="100000"/>
              <a:defRPr/>
            </a:pPr>
            <a:r>
              <a:rPr lang="en-US" altLang="zh-TW" sz="1200" dirty="0" smtClean="0">
                <a:ln w="19050">
                  <a:noFill/>
                  <a:prstDash val="solid"/>
                </a:ln>
                <a:solidFill>
                  <a:srgbClr val="626469"/>
                </a:solidFill>
                <a:latin typeface="Calibri" pitchFamily="34" charset="0"/>
                <a:ea typeface="楷体_GB2312" pitchFamily="49" charset="-122"/>
              </a:rPr>
              <a:t>REPO=Remote Emergency </a:t>
            </a:r>
            <a:r>
              <a:rPr lang="en-US" altLang="zh-TW" sz="1200" dirty="0">
                <a:ln w="19050">
                  <a:noFill/>
                  <a:prstDash val="solid"/>
                </a:ln>
                <a:solidFill>
                  <a:srgbClr val="626469"/>
                </a:solidFill>
                <a:latin typeface="Calibri" pitchFamily="34" charset="0"/>
                <a:ea typeface="楷体_GB2312" pitchFamily="49" charset="-122"/>
              </a:rPr>
              <a:t>Power </a:t>
            </a:r>
            <a:r>
              <a:rPr lang="en-US" altLang="zh-TW" sz="1200" dirty="0" smtClean="0">
                <a:ln w="19050">
                  <a:noFill/>
                  <a:prstDash val="solid"/>
                </a:ln>
                <a:solidFill>
                  <a:srgbClr val="626469"/>
                </a:solidFill>
                <a:latin typeface="Calibri" pitchFamily="34" charset="0"/>
                <a:ea typeface="楷体_GB2312" pitchFamily="49" charset="-122"/>
              </a:rPr>
              <a:t>Off</a:t>
            </a:r>
            <a:endParaRPr lang="zh-TW" altLang="en-US" sz="1200" dirty="0">
              <a:ln w="19050">
                <a:noFill/>
                <a:prstDash val="solid"/>
              </a:ln>
              <a:solidFill>
                <a:srgbClr val="626469"/>
              </a:solidFill>
              <a:latin typeface="Calibri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1403648" y="1059582"/>
            <a:ext cx="7056784" cy="3456384"/>
          </a:xfrm>
          <a:prstGeom prst="rect">
            <a:avLst/>
          </a:prstGeom>
        </p:spPr>
        <p:txBody>
          <a:bodyPr/>
          <a:lstStyle/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66000"/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9E0C39"/>
                </a:solidFill>
                <a:latin typeface="Calibri" pitchFamily="34" charset="0"/>
              </a:rPr>
              <a:t>Log Memory </a:t>
            </a: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to record electrical and temperature measurements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66000"/>
              <a:buFont typeface="Wingdings" pitchFamily="2" charset="2"/>
              <a:buChar char="l"/>
            </a:pP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Comprehensive </a:t>
            </a:r>
            <a:r>
              <a:rPr lang="en-US" altLang="zh-TW" b="1" dirty="0" smtClean="0">
                <a:solidFill>
                  <a:srgbClr val="9E0C39"/>
                </a:solidFill>
                <a:latin typeface="Calibri" pitchFamily="34" charset="0"/>
              </a:rPr>
              <a:t>Event Log </a:t>
            </a: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to provide event evidence tracking.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66000"/>
              <a:buFont typeface="Wingdings" pitchFamily="2" charset="2"/>
              <a:buChar char="l"/>
            </a:pP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Sophisticated alarm mechanism with </a:t>
            </a:r>
            <a:r>
              <a:rPr lang="en-US" altLang="zh-TW" dirty="0">
                <a:solidFill>
                  <a:srgbClr val="626469"/>
                </a:solidFill>
                <a:latin typeface="Calibri" pitchFamily="34" charset="0"/>
              </a:rPr>
              <a:t>4-step settings (HH, H, L, </a:t>
            </a: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LL) </a:t>
            </a:r>
            <a:r>
              <a:rPr lang="en-US" altLang="zh-TW" dirty="0">
                <a:solidFill>
                  <a:srgbClr val="626469"/>
                </a:solidFill>
                <a:latin typeface="Calibri" pitchFamily="34" charset="0"/>
              </a:rPr>
              <a:t>provide </a:t>
            </a:r>
            <a:r>
              <a:rPr lang="en-US" altLang="zh-TW" b="1" dirty="0" smtClean="0">
                <a:solidFill>
                  <a:srgbClr val="9E0C39"/>
                </a:solidFill>
                <a:latin typeface="Calibri" pitchFamily="34" charset="0"/>
              </a:rPr>
              <a:t>early warning </a:t>
            </a: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of a heavily loaded branch MCB and thus prevent the thermal tripping and improve </a:t>
            </a:r>
            <a:r>
              <a:rPr lang="en-US" altLang="zh-TW" b="1" dirty="0" smtClean="0">
                <a:solidFill>
                  <a:srgbClr val="9E0C39"/>
                </a:solidFill>
                <a:latin typeface="Calibri" pitchFamily="34" charset="0"/>
              </a:rPr>
              <a:t>power reliability </a:t>
            </a: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and </a:t>
            </a:r>
            <a:r>
              <a:rPr lang="en-US" altLang="zh-TW" b="1" dirty="0" smtClean="0">
                <a:solidFill>
                  <a:srgbClr val="9E0C39"/>
                </a:solidFill>
                <a:latin typeface="Calibri" pitchFamily="34" charset="0"/>
              </a:rPr>
              <a:t>distribution efficiency</a:t>
            </a: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. The accurate measuring capability allows it to identify unwanted sudden </a:t>
            </a:r>
            <a:r>
              <a:rPr lang="en-US" altLang="zh-TW" b="1" dirty="0" smtClean="0">
                <a:solidFill>
                  <a:srgbClr val="9E0C39"/>
                </a:solidFill>
                <a:latin typeface="Calibri" pitchFamily="34" charset="0"/>
              </a:rPr>
              <a:t>tripping of any branch MCB </a:t>
            </a: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to provide the earliest warning. The design of </a:t>
            </a:r>
            <a:r>
              <a:rPr lang="en-US" altLang="zh-TW" b="1" dirty="0" smtClean="0">
                <a:solidFill>
                  <a:srgbClr val="9E0C39"/>
                </a:solidFill>
                <a:latin typeface="Calibri" pitchFamily="34" charset="0"/>
              </a:rPr>
              <a:t>Global Alarm </a:t>
            </a: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provides easier management for the data center operators. 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66000"/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9E0C39"/>
                </a:solidFill>
                <a:latin typeface="Calibri" pitchFamily="34" charset="0"/>
              </a:rPr>
              <a:t>Metal Enclosure </a:t>
            </a: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to provide better EMC shielding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66000"/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9E0C39"/>
                </a:solidFill>
                <a:latin typeface="Calibri" pitchFamily="34" charset="0"/>
              </a:rPr>
              <a:t>Industrial Grade electronic components</a:t>
            </a:r>
            <a:r>
              <a:rPr lang="en-US" altLang="zh-TW" dirty="0" smtClean="0">
                <a:solidFill>
                  <a:srgbClr val="9E0C39"/>
                </a:solidFill>
                <a:latin typeface="Calibri" pitchFamily="34" charset="0"/>
              </a:rPr>
              <a:t>, Extended Temp and Standard </a:t>
            </a:r>
            <a:r>
              <a:rPr lang="en-US" altLang="zh-TW" dirty="0" err="1" smtClean="0">
                <a:solidFill>
                  <a:srgbClr val="9E0C39"/>
                </a:solidFill>
                <a:latin typeface="Calibri" pitchFamily="34" charset="0"/>
              </a:rPr>
              <a:t>Tropicalization</a:t>
            </a:r>
            <a:r>
              <a:rPr lang="en-US" altLang="zh-TW" dirty="0" smtClean="0">
                <a:solidFill>
                  <a:srgbClr val="9E0C39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539553" y="123478"/>
            <a:ext cx="8064895" cy="432048"/>
          </a:xfr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en-US" altLang="zh-TW" sz="3600" b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latin typeface="Arial Rounded MT Bold" pitchFamily="34" charset="0"/>
              </a:rPr>
              <a:t>PMC-592 MCPM Features(Cont.)</a:t>
            </a:r>
            <a:endParaRPr lang="zh-TW" altLang="en-US" sz="3600" b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latin typeface="Arial Rounded MT Bold" pitchFamily="34" charset="0"/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63838"/>
            <a:ext cx="977123" cy="64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06681"/>
            <a:ext cx="1008112" cy="653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44"/>
          <p:cNvSpPr>
            <a:spLocks noChangeArrowheads="1"/>
          </p:cNvSpPr>
          <p:nvPr/>
        </p:nvSpPr>
        <p:spPr bwMode="auto">
          <a:xfrm>
            <a:off x="0" y="879562"/>
            <a:ext cx="9144000" cy="324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marL="342900" indent="-342900" algn="ctr">
              <a:lnSpc>
                <a:spcPts val="2600"/>
              </a:lnSpc>
              <a:buClr>
                <a:srgbClr val="009999"/>
              </a:buClr>
              <a:buSzPct val="80000"/>
            </a:pPr>
            <a:r>
              <a:rPr lang="en-US" altLang="zh-CN" sz="2000" b="1" dirty="0" smtClean="0">
                <a:solidFill>
                  <a:srgbClr val="9E0C39"/>
                </a:solidFill>
                <a:latin typeface="Calibri" pitchFamily="34" charset="0"/>
                <a:ea typeface="Malgun Gothic" pitchFamily="34" charset="-127"/>
              </a:rPr>
              <a:t>92</a:t>
            </a:r>
            <a:r>
              <a:rPr lang="en-US" altLang="zh-CN" sz="2000" b="1" dirty="0" smtClean="0">
                <a:solidFill>
                  <a:srgbClr val="626469"/>
                </a:solidFill>
                <a:latin typeface="Calibri" pitchFamily="34" charset="0"/>
                <a:ea typeface="Malgun Gothic" pitchFamily="34" charset="-127"/>
              </a:rPr>
              <a:t> = 4I (Mains-I) + 4I (Mains-II) + 21I x 4 Branches = </a:t>
            </a:r>
            <a:r>
              <a:rPr lang="en-US" altLang="zh-CN" sz="2000" b="1" dirty="0" smtClean="0">
                <a:solidFill>
                  <a:srgbClr val="9E0C39"/>
                </a:solidFill>
                <a:latin typeface="Calibri" pitchFamily="34" charset="0"/>
                <a:ea typeface="Malgun Gothic" pitchFamily="34" charset="-127"/>
              </a:rPr>
              <a:t>92</a:t>
            </a:r>
          </a:p>
          <a:p>
            <a:pPr marL="342900" indent="-342900">
              <a:lnSpc>
                <a:spcPts val="2600"/>
              </a:lnSpc>
              <a:buClr>
                <a:srgbClr val="009999"/>
              </a:buClr>
              <a:buSzPct val="80000"/>
            </a:pPr>
            <a:endParaRPr lang="zh-CN" altLang="en-US" sz="2000" b="1" dirty="0">
              <a:solidFill>
                <a:srgbClr val="626469"/>
              </a:solidFill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12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PMC-592 Components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23" name="圓角矩形 22"/>
          <p:cNvSpPr/>
          <p:nvPr/>
        </p:nvSpPr>
        <p:spPr bwMode="auto">
          <a:xfrm>
            <a:off x="539552" y="1203598"/>
            <a:ext cx="4034889" cy="1661723"/>
          </a:xfrm>
          <a:prstGeom prst="roundRect">
            <a:avLst/>
          </a:prstGeom>
          <a:solidFill>
            <a:srgbClr val="83A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圓角矩形 23"/>
          <p:cNvSpPr/>
          <p:nvPr/>
        </p:nvSpPr>
        <p:spPr bwMode="auto">
          <a:xfrm>
            <a:off x="539552" y="2998259"/>
            <a:ext cx="4034889" cy="1661723"/>
          </a:xfrm>
          <a:prstGeom prst="roundRect">
            <a:avLst/>
          </a:prstGeom>
          <a:solidFill>
            <a:srgbClr val="83A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圓角矩形 26"/>
          <p:cNvSpPr/>
          <p:nvPr/>
        </p:nvSpPr>
        <p:spPr bwMode="auto">
          <a:xfrm>
            <a:off x="4713575" y="1203598"/>
            <a:ext cx="4034889" cy="1661723"/>
          </a:xfrm>
          <a:prstGeom prst="roundRect">
            <a:avLst/>
          </a:prstGeom>
          <a:solidFill>
            <a:srgbClr val="83A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圓角矩形 27"/>
          <p:cNvSpPr/>
          <p:nvPr/>
        </p:nvSpPr>
        <p:spPr bwMode="auto">
          <a:xfrm>
            <a:off x="4713575" y="2998259"/>
            <a:ext cx="4034889" cy="1661723"/>
          </a:xfrm>
          <a:prstGeom prst="roundRect">
            <a:avLst/>
          </a:prstGeom>
          <a:solidFill>
            <a:srgbClr val="83A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9" name="Picture 2" descr="HMI-high-2_副本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56" y="1299114"/>
            <a:ext cx="2154504" cy="15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2160" y="1203598"/>
            <a:ext cx="2414658" cy="1661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948" y="3003798"/>
            <a:ext cx="2701948" cy="133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539552" y="1203598"/>
            <a:ext cx="1600042" cy="797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Calibri" pitchFamily="34" charset="0"/>
                <a:ea typeface="Malgun Gothic" pitchFamily="34" charset="-127"/>
              </a:rPr>
              <a:t>7” Color touch-screen HMI</a:t>
            </a:r>
            <a:endParaRPr lang="en-US" altLang="zh-CN" sz="1600" dirty="0" smtClean="0">
              <a:solidFill>
                <a:schemeClr val="bg1"/>
              </a:solidFill>
              <a:latin typeface="Calibri" pitchFamily="34" charset="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34" name="矩形 16"/>
          <p:cNvSpPr>
            <a:spLocks noChangeArrowheads="1"/>
          </p:cNvSpPr>
          <p:nvPr/>
        </p:nvSpPr>
        <p:spPr bwMode="auto">
          <a:xfrm>
            <a:off x="539552" y="2998259"/>
            <a:ext cx="2042444" cy="997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>
              <a:lnSpc>
                <a:spcPts val="2000"/>
              </a:lnSpc>
              <a:buClr>
                <a:srgbClr val="009999"/>
              </a:buClr>
              <a:buSzPct val="80000"/>
            </a:pPr>
            <a:r>
              <a:rPr lang="en-US" altLang="zh-CN" sz="1600" b="1" dirty="0" smtClean="0">
                <a:solidFill>
                  <a:schemeClr val="bg1"/>
                </a:solidFill>
                <a:latin typeface="Calibri" pitchFamily="34" charset="0"/>
                <a:ea typeface="Malgun Gothic" pitchFamily="34" charset="-127"/>
              </a:rPr>
              <a:t>Mains Split-core CT</a:t>
            </a:r>
          </a:p>
          <a:p>
            <a:pPr>
              <a:lnSpc>
                <a:spcPts val="2000"/>
              </a:lnSpc>
              <a:buClr>
                <a:srgbClr val="009999"/>
              </a:buClr>
              <a:buSzPct val="80000"/>
            </a:pPr>
            <a:r>
              <a:rPr lang="en-US" altLang="zh-CN" sz="1600" b="1" dirty="0" smtClean="0">
                <a:solidFill>
                  <a:schemeClr val="bg1"/>
                </a:solidFill>
                <a:latin typeface="Calibri" pitchFamily="34" charset="0"/>
                <a:ea typeface="Malgun Gothic" pitchFamily="34" charset="-127"/>
              </a:rPr>
              <a:t>x4 or x8</a:t>
            </a:r>
          </a:p>
          <a:p>
            <a:pPr>
              <a:lnSpc>
                <a:spcPts val="2000"/>
              </a:lnSpc>
              <a:buClr>
                <a:srgbClr val="009999"/>
              </a:buClr>
              <a:buSzPct val="80000"/>
            </a:pPr>
            <a:r>
              <a:rPr lang="en-US" altLang="zh-CN" sz="1600" b="1" dirty="0" smtClean="0">
                <a:solidFill>
                  <a:schemeClr val="bg1"/>
                </a:solidFill>
                <a:latin typeface="Calibri" pitchFamily="34" charset="0"/>
                <a:ea typeface="Malgun Gothic" pitchFamily="34" charset="-127"/>
              </a:rPr>
              <a:t>From 400A to 1000A</a:t>
            </a:r>
          </a:p>
        </p:txBody>
      </p:sp>
      <p:sp>
        <p:nvSpPr>
          <p:cNvPr id="35" name="矩形 17"/>
          <p:cNvSpPr>
            <a:spLocks noChangeArrowheads="1"/>
          </p:cNvSpPr>
          <p:nvPr/>
        </p:nvSpPr>
        <p:spPr bwMode="auto">
          <a:xfrm>
            <a:off x="4713575" y="2998259"/>
            <a:ext cx="1600042" cy="1661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>
              <a:lnSpc>
                <a:spcPts val="2000"/>
              </a:lnSpc>
              <a:buClr>
                <a:srgbClr val="009999"/>
              </a:buClr>
              <a:buSzPct val="80000"/>
            </a:pPr>
            <a:r>
              <a:rPr lang="en-US" altLang="zh-CN" sz="1600" b="1" dirty="0" smtClean="0">
                <a:solidFill>
                  <a:schemeClr val="bg1"/>
                </a:solidFill>
                <a:latin typeface="Calibri" pitchFamily="34" charset="0"/>
                <a:ea typeface="Malgun Gothic" pitchFamily="34" charset="-127"/>
              </a:rPr>
              <a:t>Up to 4 Branch Circuits of 21 CTs each </a:t>
            </a:r>
          </a:p>
          <a:p>
            <a:pPr>
              <a:lnSpc>
                <a:spcPts val="2000"/>
              </a:lnSpc>
              <a:buClr>
                <a:srgbClr val="009999"/>
              </a:buClr>
              <a:buSzPct val="80000"/>
            </a:pPr>
            <a:r>
              <a:rPr lang="en-US" altLang="zh-CN" sz="1600" b="1" dirty="0" smtClean="0">
                <a:solidFill>
                  <a:schemeClr val="bg1"/>
                </a:solidFill>
                <a:latin typeface="Calibri" pitchFamily="34" charset="0"/>
                <a:ea typeface="Malgun Gothic" pitchFamily="34" charset="-127"/>
              </a:rPr>
              <a:t>x1, x2, x3 or x4</a:t>
            </a: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4713575" y="1203598"/>
            <a:ext cx="1113073" cy="598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Calibri" pitchFamily="34" charset="0"/>
                <a:ea typeface="Malgun Gothic" pitchFamily="34" charset="-127"/>
              </a:rPr>
              <a:t>Main Unit</a:t>
            </a:r>
            <a:endParaRPr lang="en-US" altLang="zh-CN" sz="1600" dirty="0" smtClean="0">
              <a:solidFill>
                <a:schemeClr val="bg1"/>
              </a:solidFill>
              <a:latin typeface="Calibri" pitchFamily="34" charset="0"/>
              <a:ea typeface="Arial Unicode MS" pitchFamily="34" charset="-120"/>
              <a:cs typeface="Arial Unicode MS" pitchFamily="34" charset="-120"/>
            </a:endParaRPr>
          </a:p>
        </p:txBody>
      </p:sp>
      <p:pic>
        <p:nvPicPr>
          <p:cNvPr id="44035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6564" y="3118123"/>
            <a:ext cx="1009332" cy="1469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PMC-592 Components(Cont.)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539552" y="1105320"/>
            <a:ext cx="8211313" cy="3456432"/>
            <a:chOff x="323527" y="1203598"/>
            <a:chExt cx="8496945" cy="3744416"/>
          </a:xfrm>
        </p:grpSpPr>
        <p:sp>
          <p:nvSpPr>
            <p:cNvPr id="23" name="圓角矩形 22"/>
            <p:cNvSpPr/>
            <p:nvPr/>
          </p:nvSpPr>
          <p:spPr bwMode="auto">
            <a:xfrm>
              <a:off x="323528" y="1203598"/>
              <a:ext cx="4176464" cy="1800200"/>
            </a:xfrm>
            <a:prstGeom prst="roundRect">
              <a:avLst/>
            </a:prstGeom>
            <a:solidFill>
              <a:srgbClr val="83A3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圓角矩形 23"/>
            <p:cNvSpPr/>
            <p:nvPr/>
          </p:nvSpPr>
          <p:spPr bwMode="auto">
            <a:xfrm>
              <a:off x="323528" y="3147814"/>
              <a:ext cx="4176464" cy="1800200"/>
            </a:xfrm>
            <a:prstGeom prst="roundRect">
              <a:avLst/>
            </a:prstGeom>
            <a:solidFill>
              <a:srgbClr val="83A3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圓角矩形 26"/>
            <p:cNvSpPr/>
            <p:nvPr/>
          </p:nvSpPr>
          <p:spPr bwMode="auto">
            <a:xfrm>
              <a:off x="4644008" y="1203598"/>
              <a:ext cx="4176464" cy="1800200"/>
            </a:xfrm>
            <a:prstGeom prst="roundRect">
              <a:avLst/>
            </a:prstGeom>
            <a:solidFill>
              <a:srgbClr val="83A3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矩形 32"/>
            <p:cNvSpPr>
              <a:spLocks noChangeArrowheads="1"/>
            </p:cNvSpPr>
            <p:nvPr/>
          </p:nvSpPr>
          <p:spPr bwMode="auto">
            <a:xfrm>
              <a:off x="323527" y="1203598"/>
              <a:ext cx="2086358" cy="86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no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Calibri" pitchFamily="34" charset="0"/>
                  <a:ea typeface="Malgun Gothic" pitchFamily="34" charset="-127"/>
                </a:rPr>
                <a:t>Branch Split Core </a:t>
              </a:r>
              <a:r>
                <a:rPr lang="en-US" altLang="zh-CN" sz="1600" b="1" dirty="0" smtClean="0">
                  <a:solidFill>
                    <a:schemeClr val="bg1"/>
                  </a:solidFill>
                  <a:latin typeface="Calibri" pitchFamily="34" charset="0"/>
                  <a:ea typeface="Malgun Gothic" pitchFamily="34" charset="-127"/>
                </a:rPr>
                <a:t>CT (100A)</a:t>
              </a:r>
              <a:endParaRPr lang="en-US" altLang="zh-CN" sz="1600" dirty="0" smtClean="0">
                <a:solidFill>
                  <a:schemeClr val="bg1"/>
                </a:solidFill>
                <a:latin typeface="Calibri" pitchFamily="34" charset="0"/>
                <a:ea typeface="Arial Unicode MS" pitchFamily="34" charset="-120"/>
                <a:cs typeface="Arial Unicode MS" pitchFamily="34" charset="-120"/>
              </a:endParaRPr>
            </a:p>
          </p:txBody>
        </p:sp>
        <p:sp>
          <p:nvSpPr>
            <p:cNvPr id="34" name="矩形 16"/>
            <p:cNvSpPr>
              <a:spLocks noChangeArrowheads="1"/>
            </p:cNvSpPr>
            <p:nvPr/>
          </p:nvSpPr>
          <p:spPr bwMode="auto">
            <a:xfrm>
              <a:off x="323527" y="3147814"/>
              <a:ext cx="1639281" cy="1080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noAutofit/>
            </a:bodyPr>
            <a:lstStyle/>
            <a:p>
              <a:pPr>
                <a:lnSpc>
                  <a:spcPts val="2000"/>
                </a:lnSpc>
                <a:buClr>
                  <a:srgbClr val="009999"/>
                </a:buClr>
                <a:buSzPct val="80000"/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Calibri" pitchFamily="34" charset="0"/>
                  <a:ea typeface="Malgun Gothic" pitchFamily="34" charset="-127"/>
                </a:rPr>
                <a:t>High-Quality and Reliable Branch Circuit Cable</a:t>
              </a:r>
            </a:p>
          </p:txBody>
        </p:sp>
        <p:sp>
          <p:nvSpPr>
            <p:cNvPr id="36" name="矩形 35"/>
            <p:cNvSpPr>
              <a:spLocks noChangeArrowheads="1"/>
            </p:cNvSpPr>
            <p:nvPr/>
          </p:nvSpPr>
          <p:spPr bwMode="auto">
            <a:xfrm>
              <a:off x="4644008" y="1203598"/>
              <a:ext cx="1584177" cy="1152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no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Calibri" pitchFamily="34" charset="0"/>
                  <a:ea typeface="Malgun Gothic" pitchFamily="34" charset="-127"/>
                </a:rPr>
                <a:t>Adapter Board for Split Core Branch CTs for easy wiring</a:t>
              </a:r>
              <a:endParaRPr lang="en-US" altLang="zh-CN" sz="1600" dirty="0" smtClean="0">
                <a:solidFill>
                  <a:schemeClr val="bg1"/>
                </a:solidFill>
                <a:latin typeface="Calibri" pitchFamily="34" charset="0"/>
                <a:ea typeface="Arial Unicode MS" pitchFamily="34" charset="-120"/>
                <a:cs typeface="Arial Unicode MS" pitchFamily="34" charset="-120"/>
              </a:endParaRPr>
            </a:p>
          </p:txBody>
        </p:sp>
        <p:pic>
          <p:nvPicPr>
            <p:cNvPr id="43009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-5400000">
              <a:off x="6823050" y="1256804"/>
              <a:ext cx="863600" cy="1765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10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27796" y="1635646"/>
              <a:ext cx="1308100" cy="996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11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23728" y="3363838"/>
              <a:ext cx="1689100" cy="1314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7"/>
          <p:cNvSpPr>
            <a:spLocks noChangeArrowheads="1"/>
          </p:cNvSpPr>
          <p:nvPr/>
        </p:nvSpPr>
        <p:spPr bwMode="auto">
          <a:xfrm>
            <a:off x="1656184" y="3342029"/>
            <a:ext cx="2514600" cy="309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marL="342900" indent="-342900" algn="ctr">
              <a:lnSpc>
                <a:spcPts val="2000"/>
              </a:lnSpc>
              <a:buClr>
                <a:srgbClr val="009999"/>
              </a:buClr>
              <a:buSzPct val="80000"/>
            </a:pPr>
            <a:r>
              <a:rPr lang="en-US" altLang="zh-CN" sz="1400" dirty="0" smtClean="0">
                <a:solidFill>
                  <a:srgbClr val="626469"/>
                </a:solidFill>
                <a:latin typeface="Calibri" pitchFamily="34" charset="0"/>
                <a:ea typeface="Malgun Gothic" pitchFamily="34" charset="-127"/>
              </a:rPr>
              <a:t>Color touch-screen HMI</a:t>
            </a:r>
          </a:p>
        </p:txBody>
      </p:sp>
      <p:sp>
        <p:nvSpPr>
          <p:cNvPr id="11" name="矩形 16"/>
          <p:cNvSpPr>
            <a:spLocks noChangeArrowheads="1"/>
          </p:cNvSpPr>
          <p:nvPr/>
        </p:nvSpPr>
        <p:spPr bwMode="auto">
          <a:xfrm>
            <a:off x="4283968" y="1018351"/>
            <a:ext cx="1368152" cy="32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marL="342900" indent="-342900" algn="ctr">
              <a:lnSpc>
                <a:spcPts val="2000"/>
              </a:lnSpc>
              <a:buClr>
                <a:srgbClr val="009999"/>
              </a:buClr>
              <a:buSzPct val="80000"/>
            </a:pPr>
            <a:r>
              <a:rPr lang="en-US" altLang="zh-CN" sz="1400" dirty="0" smtClean="0">
                <a:solidFill>
                  <a:srgbClr val="626469"/>
                </a:solidFill>
                <a:latin typeface="Calibri" pitchFamily="34" charset="0"/>
                <a:ea typeface="Malgun Gothic" pitchFamily="34" charset="-127"/>
              </a:rPr>
              <a:t>4xSplit Core CTs</a:t>
            </a:r>
            <a:endParaRPr lang="zh-CN" altLang="en-US" sz="1400" dirty="0">
              <a:solidFill>
                <a:srgbClr val="626469"/>
              </a:solidFill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black">
          <a:xfrm>
            <a:off x="4317678" y="3442682"/>
            <a:ext cx="226678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2000" b="1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black">
          <a:xfrm>
            <a:off x="4317678" y="3561507"/>
            <a:ext cx="226678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2000" b="1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2169" y="2812943"/>
            <a:ext cx="1180360" cy="131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12" name="Rectangle 26"/>
          <p:cNvSpPr>
            <a:spLocks noChangeArrowheads="1"/>
          </p:cNvSpPr>
          <p:nvPr/>
        </p:nvSpPr>
        <p:spPr bwMode="auto">
          <a:xfrm>
            <a:off x="5426320" y="3447252"/>
            <a:ext cx="994670" cy="1140722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t"/>
          <a:lstStyle/>
          <a:p>
            <a:pPr algn="ctr"/>
            <a:endParaRPr lang="en-US" altLang="zh-TW" sz="1200" dirty="0">
              <a:solidFill>
                <a:schemeClr val="tx2"/>
              </a:solidFill>
            </a:endParaRPr>
          </a:p>
        </p:txBody>
      </p:sp>
      <p:sp>
        <p:nvSpPr>
          <p:cNvPr id="13" name="Line 5"/>
          <p:cNvSpPr>
            <a:spLocks noChangeShapeType="1"/>
          </p:cNvSpPr>
          <p:nvPr/>
        </p:nvSpPr>
        <p:spPr bwMode="auto">
          <a:xfrm>
            <a:off x="5592099" y="3666622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4" name="Oval 74"/>
          <p:cNvSpPr>
            <a:spLocks noChangeArrowheads="1"/>
          </p:cNvSpPr>
          <p:nvPr/>
        </p:nvSpPr>
        <p:spPr bwMode="auto">
          <a:xfrm>
            <a:off x="5757877" y="3627319"/>
            <a:ext cx="104762" cy="83177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5" name="Oval 75"/>
          <p:cNvSpPr>
            <a:spLocks noChangeArrowheads="1"/>
          </p:cNvSpPr>
          <p:nvPr/>
        </p:nvSpPr>
        <p:spPr bwMode="auto">
          <a:xfrm>
            <a:off x="5868397" y="3666622"/>
            <a:ext cx="104763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6" name="Oval 76"/>
          <p:cNvSpPr>
            <a:spLocks noChangeArrowheads="1"/>
          </p:cNvSpPr>
          <p:nvPr/>
        </p:nvSpPr>
        <p:spPr bwMode="auto">
          <a:xfrm>
            <a:off x="5978915" y="3710496"/>
            <a:ext cx="104762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5592099" y="3710496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9" name="Line 5"/>
          <p:cNvSpPr>
            <a:spLocks noChangeShapeType="1"/>
          </p:cNvSpPr>
          <p:nvPr/>
        </p:nvSpPr>
        <p:spPr bwMode="auto">
          <a:xfrm>
            <a:off x="5592099" y="3754370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0" name="Line 5"/>
          <p:cNvSpPr>
            <a:spLocks noChangeShapeType="1"/>
          </p:cNvSpPr>
          <p:nvPr/>
        </p:nvSpPr>
        <p:spPr bwMode="auto">
          <a:xfrm>
            <a:off x="5592099" y="3802813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1" name="Oval 74"/>
          <p:cNvSpPr>
            <a:spLocks noChangeArrowheads="1"/>
          </p:cNvSpPr>
          <p:nvPr/>
        </p:nvSpPr>
        <p:spPr bwMode="auto">
          <a:xfrm>
            <a:off x="5757877" y="3763511"/>
            <a:ext cx="104762" cy="83177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" name="Oval 75"/>
          <p:cNvSpPr>
            <a:spLocks noChangeArrowheads="1"/>
          </p:cNvSpPr>
          <p:nvPr/>
        </p:nvSpPr>
        <p:spPr bwMode="auto">
          <a:xfrm>
            <a:off x="5868397" y="3802813"/>
            <a:ext cx="104763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" name="Oval 76"/>
          <p:cNvSpPr>
            <a:spLocks noChangeArrowheads="1"/>
          </p:cNvSpPr>
          <p:nvPr/>
        </p:nvSpPr>
        <p:spPr bwMode="auto">
          <a:xfrm>
            <a:off x="5978915" y="3846688"/>
            <a:ext cx="104762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4" name="Line 5"/>
          <p:cNvSpPr>
            <a:spLocks noChangeShapeType="1"/>
          </p:cNvSpPr>
          <p:nvPr/>
        </p:nvSpPr>
        <p:spPr bwMode="auto">
          <a:xfrm>
            <a:off x="5592099" y="3846688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5" name="Line 5"/>
          <p:cNvSpPr>
            <a:spLocks noChangeShapeType="1"/>
          </p:cNvSpPr>
          <p:nvPr/>
        </p:nvSpPr>
        <p:spPr bwMode="auto">
          <a:xfrm>
            <a:off x="5592099" y="3890561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6" name="Line 5"/>
          <p:cNvSpPr>
            <a:spLocks noChangeShapeType="1"/>
          </p:cNvSpPr>
          <p:nvPr/>
        </p:nvSpPr>
        <p:spPr bwMode="auto">
          <a:xfrm>
            <a:off x="5592099" y="3925295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7" name="Oval 74"/>
          <p:cNvSpPr>
            <a:spLocks noChangeArrowheads="1"/>
          </p:cNvSpPr>
          <p:nvPr/>
        </p:nvSpPr>
        <p:spPr bwMode="auto">
          <a:xfrm>
            <a:off x="5757877" y="3885992"/>
            <a:ext cx="104762" cy="83177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8" name="Oval 75"/>
          <p:cNvSpPr>
            <a:spLocks noChangeArrowheads="1"/>
          </p:cNvSpPr>
          <p:nvPr/>
        </p:nvSpPr>
        <p:spPr bwMode="auto">
          <a:xfrm>
            <a:off x="5868397" y="3925295"/>
            <a:ext cx="104763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9" name="Oval 76"/>
          <p:cNvSpPr>
            <a:spLocks noChangeArrowheads="1"/>
          </p:cNvSpPr>
          <p:nvPr/>
        </p:nvSpPr>
        <p:spPr bwMode="auto">
          <a:xfrm>
            <a:off x="5978915" y="3969169"/>
            <a:ext cx="104762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" name="Line 5"/>
          <p:cNvSpPr>
            <a:spLocks noChangeShapeType="1"/>
          </p:cNvSpPr>
          <p:nvPr/>
        </p:nvSpPr>
        <p:spPr bwMode="auto">
          <a:xfrm>
            <a:off x="5592099" y="3969169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1" name="Line 5"/>
          <p:cNvSpPr>
            <a:spLocks noChangeShapeType="1"/>
          </p:cNvSpPr>
          <p:nvPr/>
        </p:nvSpPr>
        <p:spPr bwMode="auto">
          <a:xfrm>
            <a:off x="5592099" y="4013043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2" name="Line 5"/>
          <p:cNvSpPr>
            <a:spLocks noChangeShapeType="1"/>
          </p:cNvSpPr>
          <p:nvPr/>
        </p:nvSpPr>
        <p:spPr bwMode="auto">
          <a:xfrm>
            <a:off x="5592099" y="4061487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3" name="Oval 74"/>
          <p:cNvSpPr>
            <a:spLocks noChangeArrowheads="1"/>
          </p:cNvSpPr>
          <p:nvPr/>
        </p:nvSpPr>
        <p:spPr bwMode="auto">
          <a:xfrm>
            <a:off x="5757877" y="4022184"/>
            <a:ext cx="104762" cy="83177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4" name="Oval 75"/>
          <p:cNvSpPr>
            <a:spLocks noChangeArrowheads="1"/>
          </p:cNvSpPr>
          <p:nvPr/>
        </p:nvSpPr>
        <p:spPr bwMode="auto">
          <a:xfrm>
            <a:off x="5868397" y="4061487"/>
            <a:ext cx="104763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5" name="Oval 76"/>
          <p:cNvSpPr>
            <a:spLocks noChangeArrowheads="1"/>
          </p:cNvSpPr>
          <p:nvPr/>
        </p:nvSpPr>
        <p:spPr bwMode="auto">
          <a:xfrm>
            <a:off x="5978915" y="4105360"/>
            <a:ext cx="104762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6" name="Line 5"/>
          <p:cNvSpPr>
            <a:spLocks noChangeShapeType="1"/>
          </p:cNvSpPr>
          <p:nvPr/>
        </p:nvSpPr>
        <p:spPr bwMode="auto">
          <a:xfrm>
            <a:off x="5592099" y="4105360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7" name="Line 5"/>
          <p:cNvSpPr>
            <a:spLocks noChangeShapeType="1"/>
          </p:cNvSpPr>
          <p:nvPr/>
        </p:nvSpPr>
        <p:spPr bwMode="auto">
          <a:xfrm>
            <a:off x="5592099" y="4149234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8" name="Line 5"/>
          <p:cNvSpPr>
            <a:spLocks noChangeShapeType="1"/>
          </p:cNvSpPr>
          <p:nvPr/>
        </p:nvSpPr>
        <p:spPr bwMode="auto">
          <a:xfrm>
            <a:off x="5592099" y="4188538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39" name="Oval 74"/>
          <p:cNvSpPr>
            <a:spLocks noChangeArrowheads="1"/>
          </p:cNvSpPr>
          <p:nvPr/>
        </p:nvSpPr>
        <p:spPr bwMode="auto">
          <a:xfrm>
            <a:off x="5757877" y="4149236"/>
            <a:ext cx="104762" cy="83177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0" name="Oval 75"/>
          <p:cNvSpPr>
            <a:spLocks noChangeArrowheads="1"/>
          </p:cNvSpPr>
          <p:nvPr/>
        </p:nvSpPr>
        <p:spPr bwMode="auto">
          <a:xfrm>
            <a:off x="5868397" y="4188538"/>
            <a:ext cx="104763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1" name="Oval 76"/>
          <p:cNvSpPr>
            <a:spLocks noChangeArrowheads="1"/>
          </p:cNvSpPr>
          <p:nvPr/>
        </p:nvSpPr>
        <p:spPr bwMode="auto">
          <a:xfrm>
            <a:off x="5978915" y="4232413"/>
            <a:ext cx="104762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2" name="Line 5"/>
          <p:cNvSpPr>
            <a:spLocks noChangeShapeType="1"/>
          </p:cNvSpPr>
          <p:nvPr/>
        </p:nvSpPr>
        <p:spPr bwMode="auto">
          <a:xfrm>
            <a:off x="5592099" y="4232413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3" name="Line 5"/>
          <p:cNvSpPr>
            <a:spLocks noChangeShapeType="1"/>
          </p:cNvSpPr>
          <p:nvPr/>
        </p:nvSpPr>
        <p:spPr bwMode="auto">
          <a:xfrm>
            <a:off x="5592099" y="4276286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5592099" y="4324730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5" name="Oval 74"/>
          <p:cNvSpPr>
            <a:spLocks noChangeArrowheads="1"/>
          </p:cNvSpPr>
          <p:nvPr/>
        </p:nvSpPr>
        <p:spPr bwMode="auto">
          <a:xfrm>
            <a:off x="5757877" y="4285428"/>
            <a:ext cx="104762" cy="83177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6" name="Oval 75"/>
          <p:cNvSpPr>
            <a:spLocks noChangeArrowheads="1"/>
          </p:cNvSpPr>
          <p:nvPr/>
        </p:nvSpPr>
        <p:spPr bwMode="auto">
          <a:xfrm>
            <a:off x="5868397" y="4324730"/>
            <a:ext cx="104763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7" name="Oval 76"/>
          <p:cNvSpPr>
            <a:spLocks noChangeArrowheads="1"/>
          </p:cNvSpPr>
          <p:nvPr/>
        </p:nvSpPr>
        <p:spPr bwMode="auto">
          <a:xfrm>
            <a:off x="5978915" y="4368604"/>
            <a:ext cx="104762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8" name="Line 5"/>
          <p:cNvSpPr>
            <a:spLocks noChangeShapeType="1"/>
          </p:cNvSpPr>
          <p:nvPr/>
        </p:nvSpPr>
        <p:spPr bwMode="auto">
          <a:xfrm>
            <a:off x="5592099" y="4368604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9" name="Line 5"/>
          <p:cNvSpPr>
            <a:spLocks noChangeShapeType="1"/>
          </p:cNvSpPr>
          <p:nvPr/>
        </p:nvSpPr>
        <p:spPr bwMode="auto">
          <a:xfrm>
            <a:off x="5592099" y="4412478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50" name="Line 5"/>
          <p:cNvSpPr>
            <a:spLocks noChangeShapeType="1"/>
          </p:cNvSpPr>
          <p:nvPr/>
        </p:nvSpPr>
        <p:spPr bwMode="auto">
          <a:xfrm>
            <a:off x="5592099" y="4451782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51" name="Oval 74"/>
          <p:cNvSpPr>
            <a:spLocks noChangeArrowheads="1"/>
          </p:cNvSpPr>
          <p:nvPr/>
        </p:nvSpPr>
        <p:spPr bwMode="auto">
          <a:xfrm>
            <a:off x="5757877" y="4412479"/>
            <a:ext cx="104762" cy="83177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2" name="Oval 75"/>
          <p:cNvSpPr>
            <a:spLocks noChangeArrowheads="1"/>
          </p:cNvSpPr>
          <p:nvPr/>
        </p:nvSpPr>
        <p:spPr bwMode="auto">
          <a:xfrm>
            <a:off x="5868397" y="4451782"/>
            <a:ext cx="104763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3" name="Oval 76"/>
          <p:cNvSpPr>
            <a:spLocks noChangeArrowheads="1"/>
          </p:cNvSpPr>
          <p:nvPr/>
        </p:nvSpPr>
        <p:spPr bwMode="auto">
          <a:xfrm>
            <a:off x="5978915" y="4495656"/>
            <a:ext cx="104762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4" name="Line 5"/>
          <p:cNvSpPr>
            <a:spLocks noChangeShapeType="1"/>
          </p:cNvSpPr>
          <p:nvPr/>
        </p:nvSpPr>
        <p:spPr bwMode="auto">
          <a:xfrm>
            <a:off x="5592099" y="4495656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55" name="Line 5"/>
          <p:cNvSpPr>
            <a:spLocks noChangeShapeType="1"/>
          </p:cNvSpPr>
          <p:nvPr/>
        </p:nvSpPr>
        <p:spPr bwMode="auto">
          <a:xfrm>
            <a:off x="5592099" y="4539530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56" name="Line 5"/>
          <p:cNvSpPr>
            <a:spLocks noChangeShapeType="1"/>
          </p:cNvSpPr>
          <p:nvPr/>
        </p:nvSpPr>
        <p:spPr bwMode="auto">
          <a:xfrm flipH="1" flipV="1">
            <a:off x="5813136" y="3583445"/>
            <a:ext cx="0" cy="9606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57" name="Line 5"/>
          <p:cNvSpPr>
            <a:spLocks noChangeShapeType="1"/>
          </p:cNvSpPr>
          <p:nvPr/>
        </p:nvSpPr>
        <p:spPr bwMode="auto">
          <a:xfrm flipH="1" flipV="1">
            <a:off x="5923655" y="3578874"/>
            <a:ext cx="0" cy="9606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58" name="Line 5"/>
          <p:cNvSpPr>
            <a:spLocks noChangeShapeType="1"/>
          </p:cNvSpPr>
          <p:nvPr/>
        </p:nvSpPr>
        <p:spPr bwMode="auto">
          <a:xfrm flipH="1" flipV="1">
            <a:off x="6034174" y="3578874"/>
            <a:ext cx="0" cy="9606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pic>
        <p:nvPicPr>
          <p:cNvPr id="7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9952" y="2812943"/>
            <a:ext cx="1180360" cy="131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72" name="Rectangle 26"/>
          <p:cNvSpPr>
            <a:spLocks noChangeArrowheads="1"/>
          </p:cNvSpPr>
          <p:nvPr/>
        </p:nvSpPr>
        <p:spPr bwMode="auto">
          <a:xfrm>
            <a:off x="5426320" y="2262657"/>
            <a:ext cx="994670" cy="1140722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anchor="t"/>
          <a:lstStyle/>
          <a:p>
            <a:pPr algn="ctr"/>
            <a:endParaRPr lang="en-US" altLang="zh-TW" sz="1200" dirty="0">
              <a:solidFill>
                <a:schemeClr val="tx2"/>
              </a:solidFill>
            </a:endParaRPr>
          </a:p>
        </p:txBody>
      </p:sp>
      <p:sp>
        <p:nvSpPr>
          <p:cNvPr id="73" name="Line 5"/>
          <p:cNvSpPr>
            <a:spLocks noChangeShapeType="1"/>
          </p:cNvSpPr>
          <p:nvPr/>
        </p:nvSpPr>
        <p:spPr bwMode="auto">
          <a:xfrm>
            <a:off x="5592099" y="2482026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74" name="Oval 74"/>
          <p:cNvSpPr>
            <a:spLocks noChangeArrowheads="1"/>
          </p:cNvSpPr>
          <p:nvPr/>
        </p:nvSpPr>
        <p:spPr bwMode="auto">
          <a:xfrm>
            <a:off x="5757877" y="2442723"/>
            <a:ext cx="104762" cy="83177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5" name="Oval 75"/>
          <p:cNvSpPr>
            <a:spLocks noChangeArrowheads="1"/>
          </p:cNvSpPr>
          <p:nvPr/>
        </p:nvSpPr>
        <p:spPr bwMode="auto">
          <a:xfrm>
            <a:off x="5868397" y="2482026"/>
            <a:ext cx="104763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6" name="Oval 76"/>
          <p:cNvSpPr>
            <a:spLocks noChangeArrowheads="1"/>
          </p:cNvSpPr>
          <p:nvPr/>
        </p:nvSpPr>
        <p:spPr bwMode="auto">
          <a:xfrm>
            <a:off x="5978915" y="2525899"/>
            <a:ext cx="104762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7" name="Rectangle 77"/>
          <p:cNvSpPr>
            <a:spLocks noChangeArrowheads="1"/>
          </p:cNvSpPr>
          <p:nvPr/>
        </p:nvSpPr>
        <p:spPr bwMode="auto">
          <a:xfrm>
            <a:off x="5575350" y="2252525"/>
            <a:ext cx="724842" cy="9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altLang="zh-TW" sz="1200" dirty="0" smtClean="0">
                <a:solidFill>
                  <a:schemeClr val="tx2"/>
                </a:solidFill>
              </a:rPr>
              <a:t>R S T</a:t>
            </a:r>
            <a:endParaRPr lang="en-US" altLang="zh-TW" sz="1200" dirty="0">
              <a:solidFill>
                <a:schemeClr val="tx2"/>
              </a:solidFill>
            </a:endParaRPr>
          </a:p>
        </p:txBody>
      </p:sp>
      <p:sp>
        <p:nvSpPr>
          <p:cNvPr id="78" name="Line 5"/>
          <p:cNvSpPr>
            <a:spLocks noChangeShapeType="1"/>
          </p:cNvSpPr>
          <p:nvPr/>
        </p:nvSpPr>
        <p:spPr bwMode="auto">
          <a:xfrm>
            <a:off x="5592099" y="2525899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79" name="Line 5"/>
          <p:cNvSpPr>
            <a:spLocks noChangeShapeType="1"/>
          </p:cNvSpPr>
          <p:nvPr/>
        </p:nvSpPr>
        <p:spPr bwMode="auto">
          <a:xfrm>
            <a:off x="5592099" y="2569774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80" name="Line 5"/>
          <p:cNvSpPr>
            <a:spLocks noChangeShapeType="1"/>
          </p:cNvSpPr>
          <p:nvPr/>
        </p:nvSpPr>
        <p:spPr bwMode="auto">
          <a:xfrm>
            <a:off x="5592099" y="2618218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81" name="Oval 74"/>
          <p:cNvSpPr>
            <a:spLocks noChangeArrowheads="1"/>
          </p:cNvSpPr>
          <p:nvPr/>
        </p:nvSpPr>
        <p:spPr bwMode="auto">
          <a:xfrm>
            <a:off x="5757877" y="2578914"/>
            <a:ext cx="104762" cy="83177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82" name="Oval 75"/>
          <p:cNvSpPr>
            <a:spLocks noChangeArrowheads="1"/>
          </p:cNvSpPr>
          <p:nvPr/>
        </p:nvSpPr>
        <p:spPr bwMode="auto">
          <a:xfrm>
            <a:off x="5868397" y="2618218"/>
            <a:ext cx="104763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83" name="Oval 76"/>
          <p:cNvSpPr>
            <a:spLocks noChangeArrowheads="1"/>
          </p:cNvSpPr>
          <p:nvPr/>
        </p:nvSpPr>
        <p:spPr bwMode="auto">
          <a:xfrm>
            <a:off x="5978915" y="2662091"/>
            <a:ext cx="104762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84" name="Line 5"/>
          <p:cNvSpPr>
            <a:spLocks noChangeShapeType="1"/>
          </p:cNvSpPr>
          <p:nvPr/>
        </p:nvSpPr>
        <p:spPr bwMode="auto">
          <a:xfrm>
            <a:off x="5592099" y="2662091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85" name="Line 5"/>
          <p:cNvSpPr>
            <a:spLocks noChangeShapeType="1"/>
          </p:cNvSpPr>
          <p:nvPr/>
        </p:nvSpPr>
        <p:spPr bwMode="auto">
          <a:xfrm>
            <a:off x="5592099" y="2705965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86" name="Line 5"/>
          <p:cNvSpPr>
            <a:spLocks noChangeShapeType="1"/>
          </p:cNvSpPr>
          <p:nvPr/>
        </p:nvSpPr>
        <p:spPr bwMode="auto">
          <a:xfrm>
            <a:off x="5592099" y="2740699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87" name="Oval 74"/>
          <p:cNvSpPr>
            <a:spLocks noChangeArrowheads="1"/>
          </p:cNvSpPr>
          <p:nvPr/>
        </p:nvSpPr>
        <p:spPr bwMode="auto">
          <a:xfrm>
            <a:off x="5757877" y="2701396"/>
            <a:ext cx="104762" cy="83177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88" name="Oval 75"/>
          <p:cNvSpPr>
            <a:spLocks noChangeArrowheads="1"/>
          </p:cNvSpPr>
          <p:nvPr/>
        </p:nvSpPr>
        <p:spPr bwMode="auto">
          <a:xfrm>
            <a:off x="5868397" y="2740698"/>
            <a:ext cx="104763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89" name="Oval 76"/>
          <p:cNvSpPr>
            <a:spLocks noChangeArrowheads="1"/>
          </p:cNvSpPr>
          <p:nvPr/>
        </p:nvSpPr>
        <p:spPr bwMode="auto">
          <a:xfrm>
            <a:off x="5978915" y="2784573"/>
            <a:ext cx="104762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0" name="Line 5"/>
          <p:cNvSpPr>
            <a:spLocks noChangeShapeType="1"/>
          </p:cNvSpPr>
          <p:nvPr/>
        </p:nvSpPr>
        <p:spPr bwMode="auto">
          <a:xfrm>
            <a:off x="5592099" y="2784573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1" name="Line 5"/>
          <p:cNvSpPr>
            <a:spLocks noChangeShapeType="1"/>
          </p:cNvSpPr>
          <p:nvPr/>
        </p:nvSpPr>
        <p:spPr bwMode="auto">
          <a:xfrm>
            <a:off x="5592099" y="2828446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2" name="Line 5"/>
          <p:cNvSpPr>
            <a:spLocks noChangeShapeType="1"/>
          </p:cNvSpPr>
          <p:nvPr/>
        </p:nvSpPr>
        <p:spPr bwMode="auto">
          <a:xfrm>
            <a:off x="5592099" y="2876890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3" name="Oval 74"/>
          <p:cNvSpPr>
            <a:spLocks noChangeArrowheads="1"/>
          </p:cNvSpPr>
          <p:nvPr/>
        </p:nvSpPr>
        <p:spPr bwMode="auto">
          <a:xfrm>
            <a:off x="5757877" y="2837588"/>
            <a:ext cx="104762" cy="83177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4" name="Oval 75"/>
          <p:cNvSpPr>
            <a:spLocks noChangeArrowheads="1"/>
          </p:cNvSpPr>
          <p:nvPr/>
        </p:nvSpPr>
        <p:spPr bwMode="auto">
          <a:xfrm>
            <a:off x="5868397" y="2876890"/>
            <a:ext cx="104763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5" name="Oval 76"/>
          <p:cNvSpPr>
            <a:spLocks noChangeArrowheads="1"/>
          </p:cNvSpPr>
          <p:nvPr/>
        </p:nvSpPr>
        <p:spPr bwMode="auto">
          <a:xfrm>
            <a:off x="5978915" y="2920765"/>
            <a:ext cx="104762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6" name="Line 5"/>
          <p:cNvSpPr>
            <a:spLocks noChangeShapeType="1"/>
          </p:cNvSpPr>
          <p:nvPr/>
        </p:nvSpPr>
        <p:spPr bwMode="auto">
          <a:xfrm>
            <a:off x="5592099" y="2920765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7" name="Line 5"/>
          <p:cNvSpPr>
            <a:spLocks noChangeShapeType="1"/>
          </p:cNvSpPr>
          <p:nvPr/>
        </p:nvSpPr>
        <p:spPr bwMode="auto">
          <a:xfrm>
            <a:off x="5592099" y="2964638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8" name="Line 5"/>
          <p:cNvSpPr>
            <a:spLocks noChangeShapeType="1"/>
          </p:cNvSpPr>
          <p:nvPr/>
        </p:nvSpPr>
        <p:spPr bwMode="auto">
          <a:xfrm>
            <a:off x="5592099" y="3003943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99" name="Oval 74"/>
          <p:cNvSpPr>
            <a:spLocks noChangeArrowheads="1"/>
          </p:cNvSpPr>
          <p:nvPr/>
        </p:nvSpPr>
        <p:spPr bwMode="auto">
          <a:xfrm>
            <a:off x="5757877" y="2964639"/>
            <a:ext cx="104762" cy="83177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0" name="Oval 75"/>
          <p:cNvSpPr>
            <a:spLocks noChangeArrowheads="1"/>
          </p:cNvSpPr>
          <p:nvPr/>
        </p:nvSpPr>
        <p:spPr bwMode="auto">
          <a:xfrm>
            <a:off x="5868397" y="3003942"/>
            <a:ext cx="104763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1" name="Oval 76"/>
          <p:cNvSpPr>
            <a:spLocks noChangeArrowheads="1"/>
          </p:cNvSpPr>
          <p:nvPr/>
        </p:nvSpPr>
        <p:spPr bwMode="auto">
          <a:xfrm>
            <a:off x="5978915" y="3047816"/>
            <a:ext cx="104762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2" name="Line 5"/>
          <p:cNvSpPr>
            <a:spLocks noChangeShapeType="1"/>
          </p:cNvSpPr>
          <p:nvPr/>
        </p:nvSpPr>
        <p:spPr bwMode="auto">
          <a:xfrm>
            <a:off x="5592099" y="3047816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3" name="Line 5"/>
          <p:cNvSpPr>
            <a:spLocks noChangeShapeType="1"/>
          </p:cNvSpPr>
          <p:nvPr/>
        </p:nvSpPr>
        <p:spPr bwMode="auto">
          <a:xfrm>
            <a:off x="5592099" y="3091690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4" name="Line 5"/>
          <p:cNvSpPr>
            <a:spLocks noChangeShapeType="1"/>
          </p:cNvSpPr>
          <p:nvPr/>
        </p:nvSpPr>
        <p:spPr bwMode="auto">
          <a:xfrm>
            <a:off x="5592099" y="3140134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5" name="Oval 74"/>
          <p:cNvSpPr>
            <a:spLocks noChangeArrowheads="1"/>
          </p:cNvSpPr>
          <p:nvPr/>
        </p:nvSpPr>
        <p:spPr bwMode="auto">
          <a:xfrm>
            <a:off x="5757877" y="3100831"/>
            <a:ext cx="104762" cy="83177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6" name="Oval 75"/>
          <p:cNvSpPr>
            <a:spLocks noChangeArrowheads="1"/>
          </p:cNvSpPr>
          <p:nvPr/>
        </p:nvSpPr>
        <p:spPr bwMode="auto">
          <a:xfrm>
            <a:off x="5868397" y="3140134"/>
            <a:ext cx="104763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7" name="Oval 76"/>
          <p:cNvSpPr>
            <a:spLocks noChangeArrowheads="1"/>
          </p:cNvSpPr>
          <p:nvPr/>
        </p:nvSpPr>
        <p:spPr bwMode="auto">
          <a:xfrm>
            <a:off x="5978915" y="3184008"/>
            <a:ext cx="104762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8" name="Line 5"/>
          <p:cNvSpPr>
            <a:spLocks noChangeShapeType="1"/>
          </p:cNvSpPr>
          <p:nvPr/>
        </p:nvSpPr>
        <p:spPr bwMode="auto">
          <a:xfrm>
            <a:off x="5592099" y="3184008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09" name="Line 5"/>
          <p:cNvSpPr>
            <a:spLocks noChangeShapeType="1"/>
          </p:cNvSpPr>
          <p:nvPr/>
        </p:nvSpPr>
        <p:spPr bwMode="auto">
          <a:xfrm>
            <a:off x="5592099" y="3227882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10" name="Line 5"/>
          <p:cNvSpPr>
            <a:spLocks noChangeShapeType="1"/>
          </p:cNvSpPr>
          <p:nvPr/>
        </p:nvSpPr>
        <p:spPr bwMode="auto">
          <a:xfrm>
            <a:off x="5592099" y="3267186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11" name="Oval 74"/>
          <p:cNvSpPr>
            <a:spLocks noChangeArrowheads="1"/>
          </p:cNvSpPr>
          <p:nvPr/>
        </p:nvSpPr>
        <p:spPr bwMode="auto">
          <a:xfrm>
            <a:off x="5757877" y="3227883"/>
            <a:ext cx="104762" cy="83177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12" name="Oval 75"/>
          <p:cNvSpPr>
            <a:spLocks noChangeArrowheads="1"/>
          </p:cNvSpPr>
          <p:nvPr/>
        </p:nvSpPr>
        <p:spPr bwMode="auto">
          <a:xfrm>
            <a:off x="5868397" y="3267186"/>
            <a:ext cx="104763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13" name="Oval 76"/>
          <p:cNvSpPr>
            <a:spLocks noChangeArrowheads="1"/>
          </p:cNvSpPr>
          <p:nvPr/>
        </p:nvSpPr>
        <p:spPr bwMode="auto">
          <a:xfrm>
            <a:off x="5978915" y="3311060"/>
            <a:ext cx="104762" cy="83178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14" name="Line 5"/>
          <p:cNvSpPr>
            <a:spLocks noChangeShapeType="1"/>
          </p:cNvSpPr>
          <p:nvPr/>
        </p:nvSpPr>
        <p:spPr bwMode="auto">
          <a:xfrm>
            <a:off x="5592099" y="3311060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15" name="Line 5"/>
          <p:cNvSpPr>
            <a:spLocks noChangeShapeType="1"/>
          </p:cNvSpPr>
          <p:nvPr/>
        </p:nvSpPr>
        <p:spPr bwMode="auto">
          <a:xfrm>
            <a:off x="5592099" y="3354934"/>
            <a:ext cx="6078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16" name="Line 5"/>
          <p:cNvSpPr>
            <a:spLocks noChangeShapeType="1"/>
          </p:cNvSpPr>
          <p:nvPr/>
        </p:nvSpPr>
        <p:spPr bwMode="auto">
          <a:xfrm flipH="1" flipV="1">
            <a:off x="5813136" y="2398849"/>
            <a:ext cx="0" cy="9606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17" name="Line 5"/>
          <p:cNvSpPr>
            <a:spLocks noChangeShapeType="1"/>
          </p:cNvSpPr>
          <p:nvPr/>
        </p:nvSpPr>
        <p:spPr bwMode="auto">
          <a:xfrm flipH="1" flipV="1">
            <a:off x="5923655" y="2394279"/>
            <a:ext cx="0" cy="9606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18" name="Line 5"/>
          <p:cNvSpPr>
            <a:spLocks noChangeShapeType="1"/>
          </p:cNvSpPr>
          <p:nvPr/>
        </p:nvSpPr>
        <p:spPr bwMode="auto">
          <a:xfrm flipH="1" flipV="1">
            <a:off x="6034174" y="2394279"/>
            <a:ext cx="0" cy="9606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pic>
        <p:nvPicPr>
          <p:cNvPr id="12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2169" y="4055081"/>
            <a:ext cx="1180360" cy="131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  <p:pic>
        <p:nvPicPr>
          <p:cNvPr id="1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9952" y="4055081"/>
            <a:ext cx="1180360" cy="131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123" name="Line 12"/>
          <p:cNvSpPr>
            <a:spLocks noChangeShapeType="1"/>
          </p:cNvSpPr>
          <p:nvPr/>
        </p:nvSpPr>
        <p:spPr bwMode="auto">
          <a:xfrm>
            <a:off x="5094764" y="1999413"/>
            <a:ext cx="375043" cy="0"/>
          </a:xfrm>
          <a:prstGeom prst="line">
            <a:avLst/>
          </a:prstGeom>
          <a:noFill/>
          <a:ln w="25400">
            <a:solidFill>
              <a:srgbClr val="626469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26" name="Line 12"/>
          <p:cNvSpPr>
            <a:spLocks noChangeShapeType="1"/>
          </p:cNvSpPr>
          <p:nvPr/>
        </p:nvSpPr>
        <p:spPr bwMode="auto">
          <a:xfrm>
            <a:off x="4873726" y="1891020"/>
            <a:ext cx="0" cy="1832858"/>
          </a:xfrm>
          <a:prstGeom prst="line">
            <a:avLst/>
          </a:prstGeom>
          <a:noFill/>
          <a:ln w="25400">
            <a:solidFill>
              <a:srgbClr val="626469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27" name="Line 12"/>
          <p:cNvSpPr>
            <a:spLocks noChangeShapeType="1"/>
          </p:cNvSpPr>
          <p:nvPr/>
        </p:nvSpPr>
        <p:spPr bwMode="auto">
          <a:xfrm>
            <a:off x="4873726" y="1867791"/>
            <a:ext cx="596080" cy="0"/>
          </a:xfrm>
          <a:prstGeom prst="line">
            <a:avLst/>
          </a:prstGeom>
          <a:noFill/>
          <a:ln w="25400">
            <a:solidFill>
              <a:srgbClr val="626469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28" name="Line 12"/>
          <p:cNvSpPr>
            <a:spLocks noChangeShapeType="1"/>
          </p:cNvSpPr>
          <p:nvPr/>
        </p:nvSpPr>
        <p:spPr bwMode="auto">
          <a:xfrm>
            <a:off x="4873726" y="3723878"/>
            <a:ext cx="165778" cy="0"/>
          </a:xfrm>
          <a:prstGeom prst="line">
            <a:avLst/>
          </a:prstGeom>
          <a:noFill/>
          <a:ln w="25400">
            <a:solidFill>
              <a:srgbClr val="626469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29" name="Line 12"/>
          <p:cNvSpPr>
            <a:spLocks noChangeShapeType="1"/>
          </p:cNvSpPr>
          <p:nvPr/>
        </p:nvSpPr>
        <p:spPr bwMode="auto">
          <a:xfrm>
            <a:off x="7028844" y="1851670"/>
            <a:ext cx="0" cy="1886864"/>
          </a:xfrm>
          <a:prstGeom prst="line">
            <a:avLst/>
          </a:prstGeom>
          <a:noFill/>
          <a:ln w="25400">
            <a:solidFill>
              <a:srgbClr val="626469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31" name="Line 12"/>
          <p:cNvSpPr>
            <a:spLocks noChangeShapeType="1"/>
          </p:cNvSpPr>
          <p:nvPr/>
        </p:nvSpPr>
        <p:spPr bwMode="auto">
          <a:xfrm>
            <a:off x="6854494" y="3723878"/>
            <a:ext cx="165778" cy="0"/>
          </a:xfrm>
          <a:prstGeom prst="line">
            <a:avLst/>
          </a:prstGeom>
          <a:noFill/>
          <a:ln w="25400">
            <a:solidFill>
              <a:srgbClr val="626469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32" name="Line 12"/>
          <p:cNvSpPr>
            <a:spLocks noChangeShapeType="1"/>
          </p:cNvSpPr>
          <p:nvPr/>
        </p:nvSpPr>
        <p:spPr bwMode="auto">
          <a:xfrm>
            <a:off x="2987824" y="1756433"/>
            <a:ext cx="2463726" cy="0"/>
          </a:xfrm>
          <a:prstGeom prst="line">
            <a:avLst/>
          </a:prstGeom>
          <a:noFill/>
          <a:ln w="25400">
            <a:solidFill>
              <a:srgbClr val="626469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36" name="Rectangle 2"/>
          <p:cNvSpPr txBox="1">
            <a:spLocks noChangeArrowheads="1"/>
          </p:cNvSpPr>
          <p:nvPr/>
        </p:nvSpPr>
        <p:spPr>
          <a:xfrm>
            <a:off x="3779912" y="2458512"/>
            <a:ext cx="1080120" cy="39486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/>
            <a:r>
              <a:rPr lang="en-US" altLang="zh-TW" sz="1400" dirty="0" smtClean="0">
                <a:solidFill>
                  <a:srgbClr val="626469"/>
                </a:solidFill>
                <a:latin typeface="Calibri" pitchFamily="34" charset="0"/>
              </a:rPr>
              <a:t>42-Pole Panel board</a:t>
            </a:r>
            <a:endParaRPr kumimoji="0" lang="zh-TW" altLang="en-US" sz="1400" b="0" i="0" u="none" strike="noStrike" kern="0" cap="none" spc="0" normalizeH="0" baseline="0" noProof="0" dirty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38" name="Rectangle 2"/>
          <p:cNvSpPr txBox="1">
            <a:spLocks noChangeArrowheads="1"/>
          </p:cNvSpPr>
          <p:nvPr/>
        </p:nvSpPr>
        <p:spPr>
          <a:xfrm>
            <a:off x="3779912" y="3845844"/>
            <a:ext cx="1080120" cy="39486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/>
            <a:r>
              <a:rPr lang="en-US" altLang="zh-TW" sz="1400" dirty="0" smtClean="0">
                <a:solidFill>
                  <a:srgbClr val="626469"/>
                </a:solidFill>
                <a:latin typeface="Calibri" pitchFamily="34" charset="0"/>
              </a:rPr>
              <a:t>42-Pole Panel board</a:t>
            </a:r>
            <a:endParaRPr kumimoji="0" lang="zh-TW" altLang="en-US" sz="1400" b="0" i="0" u="none" strike="noStrike" kern="0" cap="none" spc="0" normalizeH="0" baseline="0" noProof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39" name="Rectangle 77"/>
          <p:cNvSpPr>
            <a:spLocks noChangeArrowheads="1"/>
          </p:cNvSpPr>
          <p:nvPr/>
        </p:nvSpPr>
        <p:spPr bwMode="auto">
          <a:xfrm>
            <a:off x="5575350" y="3440657"/>
            <a:ext cx="724842" cy="9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altLang="zh-TW" sz="1200" dirty="0" smtClean="0">
                <a:solidFill>
                  <a:schemeClr val="tx2"/>
                </a:solidFill>
              </a:rPr>
              <a:t>R S T</a:t>
            </a:r>
            <a:endParaRPr lang="en-US" altLang="zh-TW" sz="1200" dirty="0">
              <a:solidFill>
                <a:schemeClr val="tx2"/>
              </a:solidFill>
            </a:endParaRPr>
          </a:p>
        </p:txBody>
      </p:sp>
      <p:sp>
        <p:nvSpPr>
          <p:cNvPr id="140" name="Line 12"/>
          <p:cNvSpPr>
            <a:spLocks noChangeShapeType="1"/>
          </p:cNvSpPr>
          <p:nvPr/>
        </p:nvSpPr>
        <p:spPr bwMode="auto">
          <a:xfrm>
            <a:off x="6372200" y="1756433"/>
            <a:ext cx="1800200" cy="0"/>
          </a:xfrm>
          <a:prstGeom prst="line">
            <a:avLst/>
          </a:prstGeom>
          <a:noFill/>
          <a:ln w="25400">
            <a:solidFill>
              <a:srgbClr val="626469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41" name="Line 12"/>
          <p:cNvSpPr>
            <a:spLocks noChangeShapeType="1"/>
          </p:cNvSpPr>
          <p:nvPr/>
        </p:nvSpPr>
        <p:spPr bwMode="auto">
          <a:xfrm>
            <a:off x="8172400" y="1432397"/>
            <a:ext cx="0" cy="324036"/>
          </a:xfrm>
          <a:prstGeom prst="line">
            <a:avLst/>
          </a:prstGeom>
          <a:noFill/>
          <a:ln w="25400">
            <a:solidFill>
              <a:srgbClr val="626469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42" name="Oval 141"/>
          <p:cNvSpPr/>
          <p:nvPr/>
        </p:nvSpPr>
        <p:spPr bwMode="auto">
          <a:xfrm>
            <a:off x="7956376" y="1540409"/>
            <a:ext cx="432048" cy="108012"/>
          </a:xfrm>
          <a:prstGeom prst="ellipse">
            <a:avLst/>
          </a:prstGeom>
          <a:noFill/>
          <a:ln w="25400" cap="flat" cmpd="sng" algn="ctr">
            <a:solidFill>
              <a:srgbClr val="62646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4" name="矩形 16"/>
          <p:cNvSpPr>
            <a:spLocks noChangeArrowheads="1"/>
          </p:cNvSpPr>
          <p:nvPr/>
        </p:nvSpPr>
        <p:spPr bwMode="auto">
          <a:xfrm>
            <a:off x="7344816" y="1067483"/>
            <a:ext cx="1547664" cy="424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marL="342900" indent="-342900" algn="ctr">
              <a:lnSpc>
                <a:spcPts val="1200"/>
              </a:lnSpc>
              <a:buClr>
                <a:srgbClr val="009999"/>
              </a:buClr>
              <a:buSzPct val="80000"/>
            </a:pPr>
            <a:r>
              <a:rPr lang="en-US" altLang="zh-CN" sz="1400" dirty="0" smtClean="0">
                <a:solidFill>
                  <a:srgbClr val="626469"/>
                </a:solidFill>
                <a:latin typeface="Calibri" pitchFamily="34" charset="0"/>
                <a:ea typeface="Malgun Gothic" pitchFamily="34" charset="-127"/>
              </a:rPr>
              <a:t>3-Ø </a:t>
            </a:r>
          </a:p>
          <a:p>
            <a:pPr marL="342900" indent="-342900" algn="ctr">
              <a:lnSpc>
                <a:spcPts val="1200"/>
              </a:lnSpc>
              <a:buClr>
                <a:srgbClr val="009999"/>
              </a:buClr>
              <a:buSzPct val="80000"/>
            </a:pPr>
            <a:r>
              <a:rPr lang="en-US" altLang="zh-CN" sz="1400" dirty="0" smtClean="0">
                <a:solidFill>
                  <a:srgbClr val="626469"/>
                </a:solidFill>
                <a:latin typeface="Calibri" pitchFamily="34" charset="0"/>
                <a:ea typeface="Malgun Gothic" pitchFamily="34" charset="-127"/>
              </a:rPr>
              <a:t>Voltage Inputs</a:t>
            </a:r>
            <a:endParaRPr lang="zh-CN" altLang="en-US" sz="1400" dirty="0">
              <a:solidFill>
                <a:srgbClr val="626469"/>
              </a:solidFill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146" name="矩形 7"/>
          <p:cNvSpPr>
            <a:spLocks noChangeArrowheads="1"/>
          </p:cNvSpPr>
          <p:nvPr/>
        </p:nvSpPr>
        <p:spPr bwMode="auto">
          <a:xfrm>
            <a:off x="467544" y="1108360"/>
            <a:ext cx="1728192" cy="1391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marL="342900" indent="-342900" algn="ctr">
              <a:lnSpc>
                <a:spcPts val="2600"/>
              </a:lnSpc>
              <a:buClr>
                <a:srgbClr val="009999"/>
              </a:buClr>
              <a:buSzPct val="80000"/>
            </a:pPr>
            <a:r>
              <a:rPr lang="en-US" altLang="zh-CN" sz="2000" b="1" dirty="0" smtClean="0">
                <a:solidFill>
                  <a:srgbClr val="9E0C39"/>
                </a:solidFill>
                <a:latin typeface="Calibri" pitchFamily="34" charset="0"/>
                <a:ea typeface="Malgun Gothic" pitchFamily="34" charset="-127"/>
              </a:rPr>
              <a:t>Single Mains</a:t>
            </a:r>
          </a:p>
          <a:p>
            <a:pPr marL="342900" indent="-342900" algn="ctr">
              <a:lnSpc>
                <a:spcPts val="2600"/>
              </a:lnSpc>
              <a:buClr>
                <a:srgbClr val="009999"/>
              </a:buClr>
              <a:buSzPct val="80000"/>
            </a:pPr>
            <a:r>
              <a:rPr lang="en-US" altLang="zh-CN" sz="2000" b="1" dirty="0" smtClean="0">
                <a:solidFill>
                  <a:srgbClr val="9E0C39"/>
                </a:solidFill>
                <a:latin typeface="Calibri" pitchFamily="34" charset="0"/>
                <a:ea typeface="Malgun Gothic" pitchFamily="34" charset="-127"/>
              </a:rPr>
              <a:t>With</a:t>
            </a:r>
          </a:p>
          <a:p>
            <a:pPr marL="342900" indent="-342900" algn="ctr">
              <a:lnSpc>
                <a:spcPts val="2600"/>
              </a:lnSpc>
              <a:buClr>
                <a:srgbClr val="009999"/>
              </a:buClr>
              <a:buSzPct val="80000"/>
            </a:pPr>
            <a:r>
              <a:rPr lang="en-US" altLang="zh-CN" sz="2000" b="1" dirty="0" smtClean="0">
                <a:solidFill>
                  <a:srgbClr val="9E0C39"/>
                </a:solidFill>
                <a:latin typeface="Calibri" pitchFamily="34" charset="0"/>
                <a:ea typeface="Malgun Gothic" pitchFamily="34" charset="-127"/>
              </a:rPr>
              <a:t>4 Branches</a:t>
            </a:r>
          </a:p>
          <a:p>
            <a:pPr marL="342900" indent="-342900" algn="ctr">
              <a:lnSpc>
                <a:spcPts val="2600"/>
              </a:lnSpc>
              <a:buClr>
                <a:srgbClr val="009999"/>
              </a:buClr>
              <a:buSzPct val="80000"/>
            </a:pPr>
            <a:r>
              <a:rPr lang="en-US" altLang="zh-CN" sz="2000" b="1" dirty="0" smtClean="0">
                <a:solidFill>
                  <a:srgbClr val="9E0C39"/>
                </a:solidFill>
                <a:latin typeface="Calibri" pitchFamily="34" charset="0"/>
                <a:ea typeface="Malgun Gothic" pitchFamily="34" charset="-127"/>
              </a:rPr>
              <a:t>(84 circuits)</a:t>
            </a:r>
            <a:endParaRPr lang="zh-CN" altLang="en-US" sz="2000" b="1" dirty="0">
              <a:solidFill>
                <a:srgbClr val="9E0C39"/>
              </a:solidFill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147" name="Line 12"/>
          <p:cNvSpPr>
            <a:spLocks noChangeShapeType="1"/>
          </p:cNvSpPr>
          <p:nvPr/>
        </p:nvSpPr>
        <p:spPr bwMode="auto">
          <a:xfrm>
            <a:off x="2987824" y="1756433"/>
            <a:ext cx="0" cy="702078"/>
          </a:xfrm>
          <a:prstGeom prst="line">
            <a:avLst/>
          </a:prstGeom>
          <a:noFill/>
          <a:ln w="25400">
            <a:solidFill>
              <a:srgbClr val="626469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pic>
        <p:nvPicPr>
          <p:cNvPr id="145" name="Picture 2" descr="HMI-high-2_副本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017" y="2442722"/>
            <a:ext cx="1279856" cy="8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1233" y="1663768"/>
            <a:ext cx="769022" cy="529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858869" y="865061"/>
            <a:ext cx="338345" cy="688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Typical Connections, 4 CT Strips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160" name="Line 12"/>
          <p:cNvSpPr>
            <a:spLocks noChangeShapeType="1"/>
          </p:cNvSpPr>
          <p:nvPr/>
        </p:nvSpPr>
        <p:spPr bwMode="auto">
          <a:xfrm>
            <a:off x="5076056" y="1995686"/>
            <a:ext cx="0" cy="288032"/>
          </a:xfrm>
          <a:prstGeom prst="line">
            <a:avLst/>
          </a:prstGeom>
          <a:noFill/>
          <a:ln w="25400">
            <a:solidFill>
              <a:srgbClr val="626469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1" name="Line 12"/>
          <p:cNvSpPr>
            <a:spLocks noChangeShapeType="1"/>
          </p:cNvSpPr>
          <p:nvPr/>
        </p:nvSpPr>
        <p:spPr bwMode="auto">
          <a:xfrm>
            <a:off x="6372200" y="1851670"/>
            <a:ext cx="648072" cy="0"/>
          </a:xfrm>
          <a:prstGeom prst="line">
            <a:avLst/>
          </a:prstGeom>
          <a:noFill/>
          <a:ln w="25400">
            <a:solidFill>
              <a:srgbClr val="626469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3" name="Line 12"/>
          <p:cNvSpPr>
            <a:spLocks noChangeShapeType="1"/>
          </p:cNvSpPr>
          <p:nvPr/>
        </p:nvSpPr>
        <p:spPr bwMode="auto">
          <a:xfrm>
            <a:off x="5940152" y="1347614"/>
            <a:ext cx="0" cy="288032"/>
          </a:xfrm>
          <a:prstGeom prst="line">
            <a:avLst/>
          </a:prstGeom>
          <a:noFill/>
          <a:ln w="25400">
            <a:solidFill>
              <a:srgbClr val="626469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4" name="Line 12"/>
          <p:cNvSpPr>
            <a:spLocks noChangeShapeType="1"/>
          </p:cNvSpPr>
          <p:nvPr/>
        </p:nvSpPr>
        <p:spPr bwMode="auto">
          <a:xfrm>
            <a:off x="6372201" y="1995686"/>
            <a:ext cx="432048" cy="0"/>
          </a:xfrm>
          <a:prstGeom prst="line">
            <a:avLst/>
          </a:prstGeom>
          <a:noFill/>
          <a:ln w="25400">
            <a:solidFill>
              <a:srgbClr val="626469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5" name="Line 12"/>
          <p:cNvSpPr>
            <a:spLocks noChangeShapeType="1"/>
          </p:cNvSpPr>
          <p:nvPr/>
        </p:nvSpPr>
        <p:spPr bwMode="auto">
          <a:xfrm>
            <a:off x="6804248" y="1995686"/>
            <a:ext cx="0" cy="288032"/>
          </a:xfrm>
          <a:prstGeom prst="line">
            <a:avLst/>
          </a:prstGeom>
          <a:noFill/>
          <a:ln w="25400">
            <a:solidFill>
              <a:srgbClr val="626469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Typical Connections, SCCTs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pic>
        <p:nvPicPr>
          <p:cNvPr id="35841" name="Picture 1" descr="0526-592 adapter diagra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8344" y="983858"/>
            <a:ext cx="2979839" cy="374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283718"/>
            <a:ext cx="2690577" cy="2378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7"/>
          <p:cNvSpPr txBox="1">
            <a:spLocks/>
          </p:cNvSpPr>
          <p:nvPr/>
        </p:nvSpPr>
        <p:spPr>
          <a:xfrm>
            <a:off x="539553" y="249492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Applications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8" name="矩形 16"/>
          <p:cNvSpPr>
            <a:spLocks noChangeArrowheads="1"/>
          </p:cNvSpPr>
          <p:nvPr/>
        </p:nvSpPr>
        <p:spPr bwMode="auto">
          <a:xfrm>
            <a:off x="827584" y="4227934"/>
            <a:ext cx="5472608" cy="32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marL="342900" indent="-342900">
              <a:lnSpc>
                <a:spcPts val="2000"/>
              </a:lnSpc>
              <a:buClr>
                <a:srgbClr val="009999"/>
              </a:buClr>
              <a:buSzPct val="80000"/>
            </a:pPr>
            <a:r>
              <a:rPr lang="en-US" altLang="zh-CN" sz="1400" dirty="0" smtClean="0">
                <a:solidFill>
                  <a:srgbClr val="626469"/>
                </a:solidFill>
                <a:latin typeface="Calibri" pitchFamily="34" charset="0"/>
                <a:ea typeface="Malgun Gothic" pitchFamily="34" charset="-127"/>
              </a:rPr>
              <a:t>* Released but not launched</a:t>
            </a:r>
            <a:endParaRPr lang="zh-CN" altLang="en-US" sz="1400" dirty="0">
              <a:solidFill>
                <a:srgbClr val="626469"/>
              </a:solidFill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9" name="Rounded Rectangle 3"/>
          <p:cNvSpPr>
            <a:spLocks noChangeArrowheads="1"/>
          </p:cNvSpPr>
          <p:nvPr/>
        </p:nvSpPr>
        <p:spPr bwMode="auto">
          <a:xfrm>
            <a:off x="827584" y="1061927"/>
            <a:ext cx="6552728" cy="394872"/>
          </a:xfrm>
          <a:prstGeom prst="roundRect">
            <a:avLst>
              <a:gd name="adj" fmla="val 50000"/>
            </a:avLst>
          </a:prstGeom>
          <a:solidFill>
            <a:srgbClr val="E47F00"/>
          </a:solidFill>
          <a:ln>
            <a:noFill/>
          </a:ln>
          <a:extLst/>
        </p:spPr>
        <p:txBody>
          <a:bodyPr anchor="ctr"/>
          <a:lstStyle/>
          <a:p>
            <a:pPr marL="180000" indent="-180000">
              <a:spcBef>
                <a:spcPts val="480"/>
              </a:spcBef>
              <a:buClr>
                <a:srgbClr val="FFFF00"/>
              </a:buClr>
              <a:buSzPct val="70000"/>
              <a:buFont typeface="Wingdings" pitchFamily="2" charset="2"/>
              <a:buChar char="u"/>
            </a:pPr>
            <a:r>
              <a:rPr lang="en-US" altLang="zh-TW" dirty="0" smtClean="0">
                <a:solidFill>
                  <a:schemeClr val="bg1"/>
                </a:solidFill>
                <a:latin typeface="Calibri" pitchFamily="34" charset="0"/>
              </a:rPr>
              <a:t>1-</a:t>
            </a:r>
            <a:r>
              <a:rPr lang="en-US" altLang="zh-TW" dirty="0" smtClean="0">
                <a:solidFill>
                  <a:schemeClr val="bg1"/>
                </a:solidFill>
                <a:latin typeface="Calibri"/>
              </a:rPr>
              <a:t>Ø, 2-Ø, 3-Ø</a:t>
            </a:r>
            <a:r>
              <a:rPr lang="en-US" altLang="zh-TW" dirty="0" smtClean="0">
                <a:solidFill>
                  <a:schemeClr val="bg1"/>
                </a:solidFill>
                <a:latin typeface="Calibri" pitchFamily="34" charset="0"/>
              </a:rPr>
              <a:t> sub-meter billing for Data Centers' customers</a:t>
            </a:r>
          </a:p>
        </p:txBody>
      </p:sp>
      <p:sp>
        <p:nvSpPr>
          <p:cNvPr id="10" name="Rounded Rectangle 7"/>
          <p:cNvSpPr>
            <a:spLocks noChangeArrowheads="1"/>
          </p:cNvSpPr>
          <p:nvPr/>
        </p:nvSpPr>
        <p:spPr bwMode="auto">
          <a:xfrm>
            <a:off x="827584" y="2680935"/>
            <a:ext cx="6552728" cy="380827"/>
          </a:xfrm>
          <a:prstGeom prst="roundRect">
            <a:avLst>
              <a:gd name="adj" fmla="val 50000"/>
            </a:avLst>
          </a:prstGeom>
          <a:solidFill>
            <a:srgbClr val="42B4E6"/>
          </a:solidFill>
          <a:ln>
            <a:noFill/>
          </a:ln>
          <a:extLst/>
        </p:spPr>
        <p:txBody>
          <a:bodyPr anchor="ctr"/>
          <a:lstStyle/>
          <a:p>
            <a:pPr marL="180000" indent="-180000">
              <a:spcBef>
                <a:spcPts val="480"/>
              </a:spcBef>
              <a:buClr>
                <a:srgbClr val="FFFF00"/>
              </a:buClr>
              <a:buSzPct val="70000"/>
              <a:buFont typeface="Wingdings" pitchFamily="2" charset="2"/>
              <a:buChar char="u"/>
            </a:pPr>
            <a:r>
              <a:rPr lang="en-US" altLang="zh-TW" dirty="0" smtClean="0">
                <a:solidFill>
                  <a:schemeClr val="bg1"/>
                </a:solidFill>
                <a:latin typeface="Calibri" pitchFamily="34" charset="0"/>
              </a:rPr>
              <a:t>Substation LV panel multi-circuit metering</a:t>
            </a:r>
          </a:p>
        </p:txBody>
      </p:sp>
      <p:sp>
        <p:nvSpPr>
          <p:cNvPr id="11" name="Rounded Rectangle 8"/>
          <p:cNvSpPr>
            <a:spLocks noChangeArrowheads="1"/>
          </p:cNvSpPr>
          <p:nvPr/>
        </p:nvSpPr>
        <p:spPr bwMode="auto">
          <a:xfrm>
            <a:off x="1475656" y="3150160"/>
            <a:ext cx="6552728" cy="394871"/>
          </a:xfrm>
          <a:prstGeom prst="roundRect">
            <a:avLst>
              <a:gd name="adj" fmla="val 50000"/>
            </a:avLst>
          </a:prstGeom>
          <a:solidFill>
            <a:srgbClr val="009530"/>
          </a:solidFill>
          <a:ln>
            <a:noFill/>
          </a:ln>
          <a:extLst/>
        </p:spPr>
        <p:txBody>
          <a:bodyPr anchor="ctr"/>
          <a:lstStyle/>
          <a:p>
            <a:pPr marL="180000" indent="-180000">
              <a:spcBef>
                <a:spcPts val="480"/>
              </a:spcBef>
              <a:buClr>
                <a:srgbClr val="FFFF00"/>
              </a:buClr>
              <a:buSzPct val="70000"/>
              <a:buFont typeface="Wingdings" pitchFamily="2" charset="2"/>
              <a:buChar char="u"/>
            </a:pPr>
            <a:r>
              <a:rPr lang="en-US" altLang="zh-TW" dirty="0" smtClean="0">
                <a:solidFill>
                  <a:schemeClr val="bg1"/>
                </a:solidFill>
                <a:latin typeface="Calibri" pitchFamily="34" charset="0"/>
              </a:rPr>
              <a:t>Lighting panel metering</a:t>
            </a:r>
          </a:p>
        </p:txBody>
      </p:sp>
      <p:sp>
        <p:nvSpPr>
          <p:cNvPr id="12" name="Rounded Rectangle 9"/>
          <p:cNvSpPr>
            <a:spLocks noChangeArrowheads="1"/>
          </p:cNvSpPr>
          <p:nvPr/>
        </p:nvSpPr>
        <p:spPr bwMode="auto">
          <a:xfrm>
            <a:off x="1475656" y="1528807"/>
            <a:ext cx="6552728" cy="394872"/>
          </a:xfrm>
          <a:prstGeom prst="roundRect">
            <a:avLst>
              <a:gd name="adj" fmla="val 50000"/>
            </a:avLst>
          </a:prstGeom>
          <a:solidFill>
            <a:srgbClr val="B10043"/>
          </a:solidFill>
          <a:ln>
            <a:noFill/>
          </a:ln>
          <a:extLst/>
        </p:spPr>
        <p:txBody>
          <a:bodyPr anchor="ctr"/>
          <a:lstStyle/>
          <a:p>
            <a:pPr marL="180000" indent="-180000">
              <a:spcBef>
                <a:spcPts val="480"/>
              </a:spcBef>
              <a:buClr>
                <a:srgbClr val="FFFF00"/>
              </a:buClr>
              <a:buSzPct val="70000"/>
              <a:buFont typeface="Wingdings" pitchFamily="2" charset="2"/>
              <a:buChar char="u"/>
            </a:pPr>
            <a:r>
              <a:rPr lang="en-US" altLang="zh-TW" dirty="0" smtClean="0">
                <a:solidFill>
                  <a:schemeClr val="bg1"/>
                </a:solidFill>
                <a:latin typeface="Calibri" pitchFamily="34" charset="0"/>
              </a:rPr>
              <a:t>Early Warning for feeder loading/availability status</a:t>
            </a:r>
            <a:endParaRPr lang="zh-TW" altLang="en-US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Rounded Rectangle 8"/>
          <p:cNvSpPr>
            <a:spLocks noChangeArrowheads="1"/>
          </p:cNvSpPr>
          <p:nvPr/>
        </p:nvSpPr>
        <p:spPr bwMode="auto">
          <a:xfrm>
            <a:off x="827584" y="3617039"/>
            <a:ext cx="6552728" cy="394871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anchor="ctr"/>
          <a:lstStyle/>
          <a:p>
            <a:pPr marL="180000" indent="-180000">
              <a:spcBef>
                <a:spcPts val="480"/>
              </a:spcBef>
              <a:buClr>
                <a:srgbClr val="FFFF00"/>
              </a:buClr>
              <a:buSzPct val="70000"/>
              <a:buFont typeface="Wingdings" pitchFamily="2" charset="2"/>
              <a:buChar char="u"/>
            </a:pPr>
            <a:r>
              <a:rPr lang="en-US" altLang="zh-TW" dirty="0" smtClean="0">
                <a:solidFill>
                  <a:schemeClr val="bg1"/>
                </a:solidFill>
                <a:latin typeface="Calibri" pitchFamily="34" charset="0"/>
              </a:rPr>
              <a:t>Power quality monitoring with waveform recording(*) </a:t>
            </a:r>
          </a:p>
        </p:txBody>
      </p:sp>
      <p:sp>
        <p:nvSpPr>
          <p:cNvPr id="14" name="Rounded Rectangle 8"/>
          <p:cNvSpPr>
            <a:spLocks noChangeArrowheads="1"/>
          </p:cNvSpPr>
          <p:nvPr/>
        </p:nvSpPr>
        <p:spPr bwMode="auto">
          <a:xfrm>
            <a:off x="1115616" y="1998032"/>
            <a:ext cx="6552728" cy="39487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anchor="ctr"/>
          <a:lstStyle/>
          <a:p>
            <a:pPr marL="180000" indent="-180000">
              <a:spcBef>
                <a:spcPts val="480"/>
              </a:spcBef>
              <a:buClr>
                <a:srgbClr val="FFFF00"/>
              </a:buClr>
              <a:buSzPct val="70000"/>
              <a:buFont typeface="Wingdings" pitchFamily="2" charset="2"/>
              <a:buChar char="u"/>
            </a:pPr>
            <a:r>
              <a:rPr lang="en-US" altLang="zh-TW" dirty="0" smtClean="0">
                <a:solidFill>
                  <a:schemeClr val="bg1"/>
                </a:solidFill>
                <a:latin typeface="Calibri" pitchFamily="34" charset="0"/>
              </a:rPr>
              <a:t>Provide fast, accurate &amp; real-time information for PUE server</a:t>
            </a:r>
          </a:p>
        </p:txBody>
      </p: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360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Measurements for PUE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6" name="標題 7"/>
          <p:cNvSpPr txBox="1">
            <a:spLocks/>
          </p:cNvSpPr>
          <p:nvPr/>
        </p:nvSpPr>
        <p:spPr>
          <a:xfrm>
            <a:off x="35496" y="2283718"/>
            <a:ext cx="864097" cy="432048"/>
          </a:xfrm>
          <a:prstGeom prst="rect">
            <a:avLst/>
          </a:prstGeom>
          <a:solidFill>
            <a:srgbClr val="626469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Arial Rounded MT Bold" pitchFamily="34" charset="0"/>
                <a:ea typeface="楷体_GB2312" pitchFamily="49" charset="-122"/>
              </a:rPr>
              <a:t>Power Entrance</a:t>
            </a:r>
          </a:p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10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#1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7" name="標題 7"/>
          <p:cNvSpPr txBox="1">
            <a:spLocks/>
          </p:cNvSpPr>
          <p:nvPr/>
        </p:nvSpPr>
        <p:spPr>
          <a:xfrm>
            <a:off x="35497" y="3003798"/>
            <a:ext cx="864097" cy="432048"/>
          </a:xfrm>
          <a:prstGeom prst="rect">
            <a:avLst/>
          </a:prstGeom>
          <a:solidFill>
            <a:srgbClr val="626469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Arial Rounded MT Bold" pitchFamily="34" charset="0"/>
                <a:ea typeface="楷体_GB2312" pitchFamily="49" charset="-122"/>
              </a:rPr>
              <a:t>Power Entrance</a:t>
            </a:r>
          </a:p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10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#1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8" name="橢圓 7"/>
          <p:cNvSpPr/>
          <p:nvPr/>
        </p:nvSpPr>
        <p:spPr bwMode="auto">
          <a:xfrm>
            <a:off x="1115617" y="2283718"/>
            <a:ext cx="432048" cy="432048"/>
          </a:xfrm>
          <a:prstGeom prst="ellipse">
            <a:avLst/>
          </a:prstGeom>
          <a:solidFill>
            <a:srgbClr val="83A1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43609" y="2283718"/>
            <a:ext cx="5760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  <a:ea typeface="楷体_GB2312" pitchFamily="49" charset="-122"/>
              </a:rPr>
              <a:t>Meter</a:t>
            </a:r>
          </a:p>
          <a:p>
            <a:pPr algn="ctr"/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</a:rPr>
              <a:t>A</a:t>
            </a:r>
            <a:endParaRPr lang="zh-TW" altLang="en-US" sz="1000" dirty="0">
              <a:solidFill>
                <a:srgbClr val="9E0C39"/>
              </a:solidFill>
              <a:latin typeface="Calibri" pitchFamily="34" charset="0"/>
            </a:endParaRPr>
          </a:p>
        </p:txBody>
      </p:sp>
      <p:sp>
        <p:nvSpPr>
          <p:cNvPr id="11" name="標題 7"/>
          <p:cNvSpPr txBox="1">
            <a:spLocks/>
          </p:cNvSpPr>
          <p:nvPr/>
        </p:nvSpPr>
        <p:spPr>
          <a:xfrm>
            <a:off x="1763689" y="2283718"/>
            <a:ext cx="864097" cy="432048"/>
          </a:xfrm>
          <a:prstGeom prst="rect">
            <a:avLst/>
          </a:prstGeom>
          <a:solidFill>
            <a:srgbClr val="626469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Arial Rounded MT Bold" pitchFamily="34" charset="0"/>
                <a:ea typeface="楷体_GB2312" pitchFamily="49" charset="-122"/>
              </a:rPr>
              <a:t>Trans-former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12" name="標題 7"/>
          <p:cNvSpPr txBox="1">
            <a:spLocks/>
          </p:cNvSpPr>
          <p:nvPr/>
        </p:nvSpPr>
        <p:spPr>
          <a:xfrm>
            <a:off x="1763690" y="3003798"/>
            <a:ext cx="864097" cy="432048"/>
          </a:xfrm>
          <a:prstGeom prst="rect">
            <a:avLst/>
          </a:prstGeom>
          <a:solidFill>
            <a:srgbClr val="626469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Arial Rounded MT Bold" pitchFamily="34" charset="0"/>
                <a:ea typeface="楷体_GB2312" pitchFamily="49" charset="-122"/>
              </a:rPr>
              <a:t>Trans-former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13" name="橢圓 12"/>
          <p:cNvSpPr/>
          <p:nvPr/>
        </p:nvSpPr>
        <p:spPr bwMode="auto">
          <a:xfrm>
            <a:off x="3923931" y="2283718"/>
            <a:ext cx="432048" cy="432048"/>
          </a:xfrm>
          <a:prstGeom prst="ellipse">
            <a:avLst/>
          </a:prstGeom>
          <a:solidFill>
            <a:srgbClr val="83A1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851923" y="2283718"/>
            <a:ext cx="5760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  <a:ea typeface="楷体_GB2312" pitchFamily="49" charset="-122"/>
              </a:rPr>
              <a:t>Meter</a:t>
            </a:r>
          </a:p>
          <a:p>
            <a:pPr algn="ctr"/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</a:rPr>
              <a:t>C</a:t>
            </a:r>
            <a:endParaRPr lang="zh-TW" altLang="en-US" sz="1000" dirty="0">
              <a:solidFill>
                <a:srgbClr val="9E0C39"/>
              </a:solidFill>
              <a:latin typeface="Calibri" pitchFamily="34" charset="0"/>
            </a:endParaRPr>
          </a:p>
        </p:txBody>
      </p:sp>
      <p:sp>
        <p:nvSpPr>
          <p:cNvPr id="18" name="橢圓 17"/>
          <p:cNvSpPr/>
          <p:nvPr/>
        </p:nvSpPr>
        <p:spPr bwMode="auto">
          <a:xfrm>
            <a:off x="3923930" y="3003798"/>
            <a:ext cx="432048" cy="432048"/>
          </a:xfrm>
          <a:prstGeom prst="ellipse">
            <a:avLst/>
          </a:prstGeom>
          <a:solidFill>
            <a:srgbClr val="83A1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851922" y="3003798"/>
            <a:ext cx="5760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  <a:ea typeface="楷体_GB2312" pitchFamily="49" charset="-122"/>
              </a:rPr>
              <a:t>Meter</a:t>
            </a:r>
          </a:p>
          <a:p>
            <a:pPr algn="ctr"/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</a:rPr>
              <a:t>D</a:t>
            </a:r>
            <a:endParaRPr lang="zh-TW" altLang="en-US" sz="1000" dirty="0">
              <a:solidFill>
                <a:srgbClr val="9E0C39"/>
              </a:solidFill>
              <a:latin typeface="Calibri" pitchFamily="34" charset="0"/>
            </a:endParaRPr>
          </a:p>
        </p:txBody>
      </p:sp>
      <p:sp>
        <p:nvSpPr>
          <p:cNvPr id="20" name="橢圓 19"/>
          <p:cNvSpPr/>
          <p:nvPr/>
        </p:nvSpPr>
        <p:spPr bwMode="auto">
          <a:xfrm>
            <a:off x="1115617" y="3003798"/>
            <a:ext cx="432048" cy="432048"/>
          </a:xfrm>
          <a:prstGeom prst="ellipse">
            <a:avLst/>
          </a:prstGeom>
          <a:solidFill>
            <a:srgbClr val="83A1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43609" y="3003798"/>
            <a:ext cx="5760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  <a:ea typeface="楷体_GB2312" pitchFamily="49" charset="-122"/>
              </a:rPr>
              <a:t>Meter</a:t>
            </a:r>
          </a:p>
          <a:p>
            <a:pPr algn="ctr"/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</a:rPr>
              <a:t>B</a:t>
            </a:r>
            <a:endParaRPr lang="zh-TW" altLang="en-US" sz="1000" dirty="0">
              <a:solidFill>
                <a:srgbClr val="9E0C39"/>
              </a:solidFill>
              <a:latin typeface="Calibri" pitchFamily="34" charset="0"/>
            </a:endParaRPr>
          </a:p>
        </p:txBody>
      </p:sp>
      <p:sp>
        <p:nvSpPr>
          <p:cNvPr id="22" name="標題 7"/>
          <p:cNvSpPr txBox="1">
            <a:spLocks/>
          </p:cNvSpPr>
          <p:nvPr/>
        </p:nvSpPr>
        <p:spPr>
          <a:xfrm>
            <a:off x="2843808" y="2283718"/>
            <a:ext cx="864097" cy="432048"/>
          </a:xfrm>
          <a:prstGeom prst="rect">
            <a:avLst/>
          </a:prstGeom>
          <a:solidFill>
            <a:srgbClr val="626469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Arial Rounded MT Bold" pitchFamily="34" charset="0"/>
                <a:ea typeface="楷体_GB2312" pitchFamily="49" charset="-122"/>
              </a:rPr>
              <a:t>UPS</a:t>
            </a:r>
          </a:p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10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#1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23" name="標題 7"/>
          <p:cNvSpPr txBox="1">
            <a:spLocks/>
          </p:cNvSpPr>
          <p:nvPr/>
        </p:nvSpPr>
        <p:spPr>
          <a:xfrm>
            <a:off x="2843809" y="3003798"/>
            <a:ext cx="864097" cy="432048"/>
          </a:xfrm>
          <a:prstGeom prst="rect">
            <a:avLst/>
          </a:prstGeom>
          <a:solidFill>
            <a:srgbClr val="626469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Arial Rounded MT Bold" pitchFamily="34" charset="0"/>
                <a:ea typeface="楷体_GB2312" pitchFamily="49" charset="-122"/>
              </a:rPr>
              <a:t>UPS</a:t>
            </a:r>
          </a:p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10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#n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24" name="橢圓 23"/>
          <p:cNvSpPr/>
          <p:nvPr/>
        </p:nvSpPr>
        <p:spPr bwMode="auto">
          <a:xfrm>
            <a:off x="5652126" y="2283718"/>
            <a:ext cx="432048" cy="432048"/>
          </a:xfrm>
          <a:prstGeom prst="ellipse">
            <a:avLst/>
          </a:prstGeom>
          <a:solidFill>
            <a:srgbClr val="83A1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580118" y="2283718"/>
            <a:ext cx="5760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  <a:ea typeface="楷体_GB2312" pitchFamily="49" charset="-122"/>
              </a:rPr>
              <a:t>Meter</a:t>
            </a:r>
          </a:p>
          <a:p>
            <a:pPr algn="ctr"/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</a:rPr>
              <a:t>E</a:t>
            </a:r>
            <a:endParaRPr lang="zh-TW" altLang="en-US" sz="1000" dirty="0">
              <a:solidFill>
                <a:srgbClr val="9E0C39"/>
              </a:solidFill>
              <a:latin typeface="Calibri" pitchFamily="34" charset="0"/>
            </a:endParaRPr>
          </a:p>
        </p:txBody>
      </p:sp>
      <p:sp>
        <p:nvSpPr>
          <p:cNvPr id="26" name="橢圓 25"/>
          <p:cNvSpPr/>
          <p:nvPr/>
        </p:nvSpPr>
        <p:spPr bwMode="auto">
          <a:xfrm>
            <a:off x="5652125" y="3003798"/>
            <a:ext cx="432048" cy="432048"/>
          </a:xfrm>
          <a:prstGeom prst="ellipse">
            <a:avLst/>
          </a:prstGeom>
          <a:solidFill>
            <a:srgbClr val="83A1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580117" y="3003798"/>
            <a:ext cx="5760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  <a:ea typeface="楷体_GB2312" pitchFamily="49" charset="-122"/>
              </a:rPr>
              <a:t>Meter</a:t>
            </a:r>
          </a:p>
          <a:p>
            <a:pPr algn="ctr"/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</a:rPr>
              <a:t>F</a:t>
            </a:r>
            <a:endParaRPr lang="zh-TW" altLang="en-US" sz="1000" dirty="0">
              <a:solidFill>
                <a:srgbClr val="9E0C39"/>
              </a:solidFill>
              <a:latin typeface="Calibri" pitchFamily="34" charset="0"/>
            </a:endParaRPr>
          </a:p>
        </p:txBody>
      </p:sp>
      <p:sp>
        <p:nvSpPr>
          <p:cNvPr id="28" name="標題 7"/>
          <p:cNvSpPr txBox="1">
            <a:spLocks/>
          </p:cNvSpPr>
          <p:nvPr/>
        </p:nvSpPr>
        <p:spPr>
          <a:xfrm>
            <a:off x="4572002" y="2283718"/>
            <a:ext cx="864097" cy="432048"/>
          </a:xfrm>
          <a:prstGeom prst="rect">
            <a:avLst/>
          </a:prstGeom>
          <a:solidFill>
            <a:srgbClr val="626469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Arial Rounded MT Bold" pitchFamily="34" charset="0"/>
                <a:ea typeface="楷体_GB2312" pitchFamily="49" charset="-122"/>
              </a:rPr>
              <a:t>PDU</a:t>
            </a:r>
          </a:p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10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#1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29" name="標題 7"/>
          <p:cNvSpPr txBox="1">
            <a:spLocks/>
          </p:cNvSpPr>
          <p:nvPr/>
        </p:nvSpPr>
        <p:spPr>
          <a:xfrm>
            <a:off x="4572003" y="3003798"/>
            <a:ext cx="864097" cy="432048"/>
          </a:xfrm>
          <a:prstGeom prst="rect">
            <a:avLst/>
          </a:prstGeom>
          <a:solidFill>
            <a:srgbClr val="626469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Arial Rounded MT Bold" pitchFamily="34" charset="0"/>
                <a:ea typeface="楷体_GB2312" pitchFamily="49" charset="-122"/>
              </a:rPr>
              <a:t>PDU</a:t>
            </a:r>
          </a:p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10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#n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53" name="圓角矩形 52"/>
          <p:cNvSpPr/>
          <p:nvPr/>
        </p:nvSpPr>
        <p:spPr bwMode="auto">
          <a:xfrm>
            <a:off x="2915816" y="843558"/>
            <a:ext cx="2592288" cy="1296144"/>
          </a:xfrm>
          <a:prstGeom prst="roundRect">
            <a:avLst/>
          </a:prstGeom>
          <a:solidFill>
            <a:srgbClr val="62646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8" name="標題 7"/>
          <p:cNvSpPr txBox="1">
            <a:spLocks/>
          </p:cNvSpPr>
          <p:nvPr/>
        </p:nvSpPr>
        <p:spPr>
          <a:xfrm>
            <a:off x="3347863" y="1131590"/>
            <a:ext cx="864097" cy="432048"/>
          </a:xfrm>
          <a:prstGeom prst="rect">
            <a:avLst/>
          </a:prstGeom>
          <a:solidFill>
            <a:srgbClr val="626469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Arial Rounded MT Bold" pitchFamily="34" charset="0"/>
                <a:ea typeface="楷体_GB2312" pitchFamily="49" charset="-122"/>
              </a:rPr>
              <a:t>Lighting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59" name="標題 7"/>
          <p:cNvSpPr txBox="1">
            <a:spLocks/>
          </p:cNvSpPr>
          <p:nvPr/>
        </p:nvSpPr>
        <p:spPr>
          <a:xfrm>
            <a:off x="3347864" y="1635646"/>
            <a:ext cx="864097" cy="432048"/>
          </a:xfrm>
          <a:prstGeom prst="rect">
            <a:avLst/>
          </a:prstGeom>
          <a:solidFill>
            <a:srgbClr val="626469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Arial Rounded MT Bold" pitchFamily="34" charset="0"/>
                <a:ea typeface="楷体_GB2312" pitchFamily="49" charset="-122"/>
              </a:rPr>
              <a:t>HVAC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60" name="標題 7"/>
          <p:cNvSpPr txBox="1">
            <a:spLocks/>
          </p:cNvSpPr>
          <p:nvPr/>
        </p:nvSpPr>
        <p:spPr>
          <a:xfrm>
            <a:off x="4283966" y="1131590"/>
            <a:ext cx="864097" cy="432048"/>
          </a:xfrm>
          <a:prstGeom prst="rect">
            <a:avLst/>
          </a:prstGeom>
          <a:solidFill>
            <a:srgbClr val="626469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Arial Rounded MT Bold" pitchFamily="34" charset="0"/>
                <a:ea typeface="楷体_GB2312" pitchFamily="49" charset="-122"/>
              </a:rPr>
              <a:t>Manage-ment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61" name="標題 7"/>
          <p:cNvSpPr txBox="1">
            <a:spLocks/>
          </p:cNvSpPr>
          <p:nvPr/>
        </p:nvSpPr>
        <p:spPr>
          <a:xfrm>
            <a:off x="4283967" y="1635646"/>
            <a:ext cx="864097" cy="432048"/>
          </a:xfrm>
          <a:prstGeom prst="rect">
            <a:avLst/>
          </a:prstGeom>
          <a:solidFill>
            <a:srgbClr val="626469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Arial Rounded MT Bold" pitchFamily="34" charset="0"/>
                <a:ea typeface="楷体_GB2312" pitchFamily="49" charset="-122"/>
              </a:rPr>
              <a:t>Fire-Control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62" name="標題 7"/>
          <p:cNvSpPr txBox="1">
            <a:spLocks/>
          </p:cNvSpPr>
          <p:nvPr/>
        </p:nvSpPr>
        <p:spPr>
          <a:xfrm>
            <a:off x="3419872" y="854588"/>
            <a:ext cx="1527611" cy="204994"/>
          </a:xfrm>
          <a:prstGeom prst="rect">
            <a:avLst/>
          </a:prstGeom>
          <a:solidFill>
            <a:srgbClr val="626469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400" b="1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Calibri" pitchFamily="34" charset="0"/>
                <a:ea typeface="楷体_GB2312" pitchFamily="49" charset="-122"/>
              </a:rPr>
              <a:t>Other DC Systems</a:t>
            </a:r>
            <a:endParaRPr kumimoji="0" lang="zh-TW" altLang="en-US" sz="1400" b="1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楷体_GB2312" pitchFamily="49" charset="-122"/>
            </a:endParaRPr>
          </a:p>
        </p:txBody>
      </p:sp>
      <p:cxnSp>
        <p:nvCxnSpPr>
          <p:cNvPr id="64" name="直線單箭頭接點 63"/>
          <p:cNvCxnSpPr>
            <a:stCxn id="6" idx="3"/>
            <a:endCxn id="8" idx="2"/>
          </p:cNvCxnSpPr>
          <p:nvPr/>
        </p:nvCxnSpPr>
        <p:spPr bwMode="auto">
          <a:xfrm>
            <a:off x="899593" y="2499742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5" name="直線單箭頭接點 64"/>
          <p:cNvCxnSpPr/>
          <p:nvPr/>
        </p:nvCxnSpPr>
        <p:spPr bwMode="auto">
          <a:xfrm>
            <a:off x="1547664" y="2499742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9" name="直線單箭頭接點 68"/>
          <p:cNvCxnSpPr/>
          <p:nvPr/>
        </p:nvCxnSpPr>
        <p:spPr bwMode="auto">
          <a:xfrm>
            <a:off x="3707903" y="2499742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0" name="直線單箭頭接點 69"/>
          <p:cNvCxnSpPr/>
          <p:nvPr/>
        </p:nvCxnSpPr>
        <p:spPr bwMode="auto">
          <a:xfrm>
            <a:off x="4355975" y="2499742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1" name="直線單箭頭接點 70"/>
          <p:cNvCxnSpPr/>
          <p:nvPr/>
        </p:nvCxnSpPr>
        <p:spPr bwMode="auto">
          <a:xfrm>
            <a:off x="5436095" y="2499742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2" name="直線單箭頭接點 71"/>
          <p:cNvCxnSpPr/>
          <p:nvPr/>
        </p:nvCxnSpPr>
        <p:spPr bwMode="auto">
          <a:xfrm>
            <a:off x="6084167" y="2499742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7" name="直線單箭頭接點 76"/>
          <p:cNvCxnSpPr/>
          <p:nvPr/>
        </p:nvCxnSpPr>
        <p:spPr bwMode="auto">
          <a:xfrm>
            <a:off x="899592" y="3219822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8" name="直線單箭頭接點 77"/>
          <p:cNvCxnSpPr/>
          <p:nvPr/>
        </p:nvCxnSpPr>
        <p:spPr bwMode="auto">
          <a:xfrm>
            <a:off x="1547663" y="3219822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9" name="直線單箭頭接點 78"/>
          <p:cNvCxnSpPr/>
          <p:nvPr/>
        </p:nvCxnSpPr>
        <p:spPr bwMode="auto">
          <a:xfrm>
            <a:off x="3707902" y="3219822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直線單箭頭接點 79"/>
          <p:cNvCxnSpPr/>
          <p:nvPr/>
        </p:nvCxnSpPr>
        <p:spPr bwMode="auto">
          <a:xfrm>
            <a:off x="4355974" y="3219822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1" name="直線單箭頭接點 80"/>
          <p:cNvCxnSpPr/>
          <p:nvPr/>
        </p:nvCxnSpPr>
        <p:spPr bwMode="auto">
          <a:xfrm>
            <a:off x="5436094" y="3219822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2" name="直線單箭頭接點 81"/>
          <p:cNvCxnSpPr/>
          <p:nvPr/>
        </p:nvCxnSpPr>
        <p:spPr bwMode="auto">
          <a:xfrm>
            <a:off x="6084166" y="3219822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9" name="圓角矩形 88"/>
          <p:cNvSpPr/>
          <p:nvPr/>
        </p:nvSpPr>
        <p:spPr bwMode="auto">
          <a:xfrm>
            <a:off x="6300192" y="1203598"/>
            <a:ext cx="2771800" cy="3168352"/>
          </a:xfrm>
          <a:prstGeom prst="roundRect">
            <a:avLst/>
          </a:prstGeom>
          <a:solidFill>
            <a:srgbClr val="9E0C3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0" name="橢圓 89"/>
          <p:cNvSpPr/>
          <p:nvPr/>
        </p:nvSpPr>
        <p:spPr bwMode="auto">
          <a:xfrm>
            <a:off x="7452328" y="2931790"/>
            <a:ext cx="432048" cy="432048"/>
          </a:xfrm>
          <a:prstGeom prst="ellipse">
            <a:avLst/>
          </a:prstGeom>
          <a:solidFill>
            <a:srgbClr val="83A1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7380320" y="2931790"/>
            <a:ext cx="5760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  <a:ea typeface="楷体_GB2312" pitchFamily="49" charset="-122"/>
              </a:rPr>
              <a:t>Meter</a:t>
            </a:r>
          </a:p>
          <a:p>
            <a:pPr algn="ctr"/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</a:rPr>
              <a:t>I</a:t>
            </a:r>
            <a:endParaRPr lang="zh-TW" altLang="en-US" sz="1000" dirty="0">
              <a:solidFill>
                <a:srgbClr val="9E0C39"/>
              </a:solidFill>
              <a:latin typeface="Calibri" pitchFamily="34" charset="0"/>
            </a:endParaRPr>
          </a:p>
        </p:txBody>
      </p:sp>
      <p:sp>
        <p:nvSpPr>
          <p:cNvPr id="92" name="橢圓 91"/>
          <p:cNvSpPr/>
          <p:nvPr/>
        </p:nvSpPr>
        <p:spPr bwMode="auto">
          <a:xfrm>
            <a:off x="7452327" y="3651870"/>
            <a:ext cx="432048" cy="432048"/>
          </a:xfrm>
          <a:prstGeom prst="ellipse">
            <a:avLst/>
          </a:prstGeom>
          <a:solidFill>
            <a:srgbClr val="83A1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7380319" y="3651870"/>
            <a:ext cx="5760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  <a:ea typeface="楷体_GB2312" pitchFamily="49" charset="-122"/>
              </a:rPr>
              <a:t>Meter</a:t>
            </a:r>
          </a:p>
          <a:p>
            <a:pPr algn="ctr"/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</a:rPr>
              <a:t>J</a:t>
            </a:r>
            <a:endParaRPr lang="zh-TW" altLang="en-US" sz="1000" dirty="0">
              <a:solidFill>
                <a:srgbClr val="9E0C39"/>
              </a:solidFill>
              <a:latin typeface="Calibri" pitchFamily="34" charset="0"/>
            </a:endParaRPr>
          </a:p>
        </p:txBody>
      </p:sp>
      <p:sp>
        <p:nvSpPr>
          <p:cNvPr id="94" name="標題 7"/>
          <p:cNvSpPr txBox="1">
            <a:spLocks/>
          </p:cNvSpPr>
          <p:nvPr/>
        </p:nvSpPr>
        <p:spPr>
          <a:xfrm>
            <a:off x="6372207" y="2931790"/>
            <a:ext cx="864097" cy="432048"/>
          </a:xfrm>
          <a:prstGeom prst="rect">
            <a:avLst/>
          </a:prstGeom>
          <a:solidFill>
            <a:srgbClr val="626469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Arial Rounded MT Bold" pitchFamily="34" charset="0"/>
                <a:ea typeface="楷体_GB2312" pitchFamily="49" charset="-122"/>
              </a:rPr>
              <a:t>RACK</a:t>
            </a:r>
          </a:p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10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#3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95" name="標題 7"/>
          <p:cNvSpPr txBox="1">
            <a:spLocks/>
          </p:cNvSpPr>
          <p:nvPr/>
        </p:nvSpPr>
        <p:spPr>
          <a:xfrm>
            <a:off x="6372208" y="3651870"/>
            <a:ext cx="864097" cy="432048"/>
          </a:xfrm>
          <a:prstGeom prst="rect">
            <a:avLst/>
          </a:prstGeom>
          <a:solidFill>
            <a:srgbClr val="626469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Arial Rounded MT Bold" pitchFamily="34" charset="0"/>
                <a:ea typeface="楷体_GB2312" pitchFamily="49" charset="-122"/>
              </a:rPr>
              <a:t>RACK</a:t>
            </a:r>
          </a:p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10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#n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96" name="標題 7"/>
          <p:cNvSpPr txBox="1">
            <a:spLocks/>
          </p:cNvSpPr>
          <p:nvPr/>
        </p:nvSpPr>
        <p:spPr>
          <a:xfrm>
            <a:off x="8100395" y="2931790"/>
            <a:ext cx="864097" cy="432048"/>
          </a:xfrm>
          <a:prstGeom prst="rect">
            <a:avLst/>
          </a:prstGeom>
          <a:solidFill>
            <a:srgbClr val="626469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noProof="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Arial Rounded MT Bold" pitchFamily="34" charset="0"/>
                <a:ea typeface="楷体_GB2312" pitchFamily="49" charset="-122"/>
              </a:rPr>
              <a:t>IT Equip.</a:t>
            </a:r>
          </a:p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1000" i="0" u="none" strike="noStrike" kern="1200" cap="none" spc="0" normalizeH="0" baseline="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#3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97" name="標題 7"/>
          <p:cNvSpPr txBox="1">
            <a:spLocks/>
          </p:cNvSpPr>
          <p:nvPr/>
        </p:nvSpPr>
        <p:spPr>
          <a:xfrm>
            <a:off x="8100396" y="3651870"/>
            <a:ext cx="864097" cy="432048"/>
          </a:xfrm>
          <a:prstGeom prst="rect">
            <a:avLst/>
          </a:prstGeom>
          <a:solidFill>
            <a:srgbClr val="626469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Arial Rounded MT Bold" pitchFamily="34" charset="0"/>
                <a:ea typeface="楷体_GB2312" pitchFamily="49" charset="-122"/>
              </a:rPr>
              <a:t>IT Equip.</a:t>
            </a:r>
          </a:p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10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#n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98" name="橢圓 97"/>
          <p:cNvSpPr/>
          <p:nvPr/>
        </p:nvSpPr>
        <p:spPr bwMode="auto">
          <a:xfrm>
            <a:off x="7452321" y="1563638"/>
            <a:ext cx="432048" cy="432048"/>
          </a:xfrm>
          <a:prstGeom prst="ellipse">
            <a:avLst/>
          </a:prstGeom>
          <a:solidFill>
            <a:srgbClr val="83A1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7380313" y="1563638"/>
            <a:ext cx="5760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  <a:ea typeface="楷体_GB2312" pitchFamily="49" charset="-122"/>
              </a:rPr>
              <a:t>Meter</a:t>
            </a:r>
          </a:p>
          <a:p>
            <a:pPr algn="ctr"/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</a:rPr>
              <a:t>G</a:t>
            </a:r>
            <a:endParaRPr lang="zh-TW" altLang="en-US" sz="1000" dirty="0">
              <a:solidFill>
                <a:srgbClr val="9E0C39"/>
              </a:solidFill>
              <a:latin typeface="Calibri" pitchFamily="34" charset="0"/>
            </a:endParaRPr>
          </a:p>
        </p:txBody>
      </p:sp>
      <p:sp>
        <p:nvSpPr>
          <p:cNvPr id="100" name="橢圓 99"/>
          <p:cNvSpPr/>
          <p:nvPr/>
        </p:nvSpPr>
        <p:spPr bwMode="auto">
          <a:xfrm>
            <a:off x="7452320" y="2283718"/>
            <a:ext cx="432048" cy="432048"/>
          </a:xfrm>
          <a:prstGeom prst="ellipse">
            <a:avLst/>
          </a:prstGeom>
          <a:solidFill>
            <a:srgbClr val="83A1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7380312" y="2283718"/>
            <a:ext cx="5760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  <a:ea typeface="楷体_GB2312" pitchFamily="49" charset="-122"/>
              </a:rPr>
              <a:t>Meter</a:t>
            </a:r>
          </a:p>
          <a:p>
            <a:pPr algn="ctr"/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</a:rPr>
              <a:t>H</a:t>
            </a:r>
            <a:endParaRPr lang="zh-TW" altLang="en-US" sz="1000" dirty="0">
              <a:solidFill>
                <a:srgbClr val="9E0C39"/>
              </a:solidFill>
              <a:latin typeface="Calibri" pitchFamily="34" charset="0"/>
            </a:endParaRPr>
          </a:p>
        </p:txBody>
      </p:sp>
      <p:sp>
        <p:nvSpPr>
          <p:cNvPr id="102" name="標題 7"/>
          <p:cNvSpPr txBox="1">
            <a:spLocks/>
          </p:cNvSpPr>
          <p:nvPr/>
        </p:nvSpPr>
        <p:spPr>
          <a:xfrm>
            <a:off x="6372200" y="1563638"/>
            <a:ext cx="864097" cy="432048"/>
          </a:xfrm>
          <a:prstGeom prst="rect">
            <a:avLst/>
          </a:prstGeom>
          <a:solidFill>
            <a:srgbClr val="626469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Arial Rounded MT Bold" pitchFamily="34" charset="0"/>
                <a:ea typeface="楷体_GB2312" pitchFamily="49" charset="-122"/>
              </a:rPr>
              <a:t>RACK</a:t>
            </a:r>
          </a:p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10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#1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103" name="標題 7"/>
          <p:cNvSpPr txBox="1">
            <a:spLocks/>
          </p:cNvSpPr>
          <p:nvPr/>
        </p:nvSpPr>
        <p:spPr>
          <a:xfrm>
            <a:off x="6372201" y="2283718"/>
            <a:ext cx="864097" cy="432048"/>
          </a:xfrm>
          <a:prstGeom prst="rect">
            <a:avLst/>
          </a:prstGeom>
          <a:solidFill>
            <a:srgbClr val="626469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Arial Rounded MT Bold" pitchFamily="34" charset="0"/>
                <a:ea typeface="楷体_GB2312" pitchFamily="49" charset="-122"/>
              </a:rPr>
              <a:t>RACK</a:t>
            </a:r>
          </a:p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10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#2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104" name="標題 7"/>
          <p:cNvSpPr txBox="1">
            <a:spLocks/>
          </p:cNvSpPr>
          <p:nvPr/>
        </p:nvSpPr>
        <p:spPr>
          <a:xfrm>
            <a:off x="8100388" y="1563638"/>
            <a:ext cx="864097" cy="432048"/>
          </a:xfrm>
          <a:prstGeom prst="rect">
            <a:avLst/>
          </a:prstGeom>
          <a:solidFill>
            <a:srgbClr val="626469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noProof="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Arial Rounded MT Bold" pitchFamily="34" charset="0"/>
                <a:ea typeface="楷体_GB2312" pitchFamily="49" charset="-122"/>
              </a:rPr>
              <a:t>IT Equip.</a:t>
            </a:r>
          </a:p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1000" i="0" u="none" strike="noStrike" kern="1200" cap="none" spc="0" normalizeH="0" baseline="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#1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105" name="標題 7"/>
          <p:cNvSpPr txBox="1">
            <a:spLocks/>
          </p:cNvSpPr>
          <p:nvPr/>
        </p:nvSpPr>
        <p:spPr>
          <a:xfrm>
            <a:off x="8100389" y="2283718"/>
            <a:ext cx="864097" cy="432048"/>
          </a:xfrm>
          <a:prstGeom prst="rect">
            <a:avLst/>
          </a:prstGeom>
          <a:solidFill>
            <a:srgbClr val="626469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Arial Rounded MT Bold" pitchFamily="34" charset="0"/>
                <a:ea typeface="楷体_GB2312" pitchFamily="49" charset="-122"/>
              </a:rPr>
              <a:t>IT Equip.</a:t>
            </a:r>
          </a:p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10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#2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cxnSp>
        <p:nvCxnSpPr>
          <p:cNvPr id="106" name="直線單箭頭接點 105"/>
          <p:cNvCxnSpPr/>
          <p:nvPr/>
        </p:nvCxnSpPr>
        <p:spPr bwMode="auto">
          <a:xfrm>
            <a:off x="7236296" y="2499742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7" name="直線單箭頭接點 106"/>
          <p:cNvCxnSpPr/>
          <p:nvPr/>
        </p:nvCxnSpPr>
        <p:spPr bwMode="auto">
          <a:xfrm>
            <a:off x="7884368" y="2499742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8" name="直線單箭頭接點 107"/>
          <p:cNvCxnSpPr/>
          <p:nvPr/>
        </p:nvCxnSpPr>
        <p:spPr bwMode="auto">
          <a:xfrm>
            <a:off x="7236295" y="3219822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9" name="直線單箭頭接點 108"/>
          <p:cNvCxnSpPr/>
          <p:nvPr/>
        </p:nvCxnSpPr>
        <p:spPr bwMode="auto">
          <a:xfrm>
            <a:off x="7884367" y="3219822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0" name="直線單箭頭接點 109"/>
          <p:cNvCxnSpPr/>
          <p:nvPr/>
        </p:nvCxnSpPr>
        <p:spPr bwMode="auto">
          <a:xfrm>
            <a:off x="7236297" y="3867894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1" name="直線單箭頭接點 110"/>
          <p:cNvCxnSpPr/>
          <p:nvPr/>
        </p:nvCxnSpPr>
        <p:spPr bwMode="auto">
          <a:xfrm>
            <a:off x="7236296" y="1779662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2" name="直線單箭頭接點 111"/>
          <p:cNvCxnSpPr/>
          <p:nvPr/>
        </p:nvCxnSpPr>
        <p:spPr bwMode="auto">
          <a:xfrm>
            <a:off x="7884368" y="3867894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3" name="直線單箭頭接點 112"/>
          <p:cNvCxnSpPr/>
          <p:nvPr/>
        </p:nvCxnSpPr>
        <p:spPr bwMode="auto">
          <a:xfrm>
            <a:off x="7884367" y="1779662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4" name="標題 7"/>
          <p:cNvSpPr txBox="1">
            <a:spLocks/>
          </p:cNvSpPr>
          <p:nvPr/>
        </p:nvSpPr>
        <p:spPr>
          <a:xfrm>
            <a:off x="6948264" y="1214628"/>
            <a:ext cx="1527611" cy="204994"/>
          </a:xfrm>
          <a:prstGeom prst="rect">
            <a:avLst/>
          </a:prstGeom>
          <a:solidFill>
            <a:srgbClr val="9E0C39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400" b="1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Calibri" pitchFamily="34" charset="0"/>
                <a:ea typeface="楷体_GB2312" pitchFamily="49" charset="-122"/>
              </a:rPr>
              <a:t>Server Farm</a:t>
            </a:r>
            <a:endParaRPr kumimoji="0" lang="zh-TW" altLang="en-US" sz="1400" b="1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楷体_GB2312" pitchFamily="49" charset="-122"/>
            </a:endParaRPr>
          </a:p>
        </p:txBody>
      </p:sp>
      <p:cxnSp>
        <p:nvCxnSpPr>
          <p:cNvPr id="115" name="直線單箭頭接點 114"/>
          <p:cNvCxnSpPr/>
          <p:nvPr/>
        </p:nvCxnSpPr>
        <p:spPr bwMode="auto">
          <a:xfrm>
            <a:off x="2627784" y="2499742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6" name="直線單箭頭接點 115"/>
          <p:cNvCxnSpPr/>
          <p:nvPr/>
        </p:nvCxnSpPr>
        <p:spPr bwMode="auto">
          <a:xfrm>
            <a:off x="2627783" y="3219822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8" name="直線接點 117"/>
          <p:cNvCxnSpPr/>
          <p:nvPr/>
        </p:nvCxnSpPr>
        <p:spPr bwMode="auto">
          <a:xfrm>
            <a:off x="1619673" y="2499742"/>
            <a:ext cx="0" cy="72008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0" name="直線接點 119"/>
          <p:cNvCxnSpPr/>
          <p:nvPr/>
        </p:nvCxnSpPr>
        <p:spPr bwMode="auto">
          <a:xfrm>
            <a:off x="2699792" y="1491630"/>
            <a:ext cx="0" cy="1728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1" name="直線接點 120"/>
          <p:cNvCxnSpPr/>
          <p:nvPr/>
        </p:nvCxnSpPr>
        <p:spPr bwMode="auto">
          <a:xfrm>
            <a:off x="6156176" y="1923678"/>
            <a:ext cx="0" cy="19442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2" name="直線單箭頭接點 121"/>
          <p:cNvCxnSpPr/>
          <p:nvPr/>
        </p:nvCxnSpPr>
        <p:spPr bwMode="auto">
          <a:xfrm>
            <a:off x="6156176" y="1923678"/>
            <a:ext cx="144016" cy="83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4" name="直線單箭頭接點 123"/>
          <p:cNvCxnSpPr/>
          <p:nvPr/>
        </p:nvCxnSpPr>
        <p:spPr bwMode="auto">
          <a:xfrm>
            <a:off x="6156176" y="3867894"/>
            <a:ext cx="144016" cy="83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8" name="直線單箭頭接點 127"/>
          <p:cNvCxnSpPr/>
          <p:nvPr/>
        </p:nvCxnSpPr>
        <p:spPr bwMode="auto">
          <a:xfrm>
            <a:off x="2699792" y="1491630"/>
            <a:ext cx="2160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9" name="向下箭號 128"/>
          <p:cNvSpPr/>
          <p:nvPr/>
        </p:nvSpPr>
        <p:spPr bwMode="auto">
          <a:xfrm>
            <a:off x="4067944" y="3507854"/>
            <a:ext cx="144016" cy="288032"/>
          </a:xfrm>
          <a:prstGeom prst="downArrow">
            <a:avLst/>
          </a:prstGeom>
          <a:solidFill>
            <a:srgbClr val="00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0" name="向下箭號 129"/>
          <p:cNvSpPr/>
          <p:nvPr/>
        </p:nvSpPr>
        <p:spPr bwMode="auto">
          <a:xfrm>
            <a:off x="5796136" y="3507854"/>
            <a:ext cx="144016" cy="288032"/>
          </a:xfrm>
          <a:prstGeom prst="downArrow">
            <a:avLst/>
          </a:prstGeom>
          <a:solidFill>
            <a:srgbClr val="00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1" name="標題 7"/>
          <p:cNvSpPr txBox="1">
            <a:spLocks/>
          </p:cNvSpPr>
          <p:nvPr/>
        </p:nvSpPr>
        <p:spPr>
          <a:xfrm>
            <a:off x="3707904" y="3723878"/>
            <a:ext cx="864096" cy="4210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400" b="1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  <a:ea typeface="楷体_GB2312" pitchFamily="49" charset="-122"/>
              </a:rPr>
              <a:t>PMC-592 </a:t>
            </a:r>
          </a:p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400" b="1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  <a:ea typeface="楷体_GB2312" pitchFamily="49" charset="-122"/>
              </a:rPr>
              <a:t>Mains</a:t>
            </a:r>
            <a:endParaRPr kumimoji="0" lang="zh-TW" altLang="en-US" sz="1400" b="1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9E0C39"/>
              </a:solidFill>
              <a:effectLst/>
              <a:uLnTx/>
              <a:uFillTx/>
              <a:latin typeface="Calibri" pitchFamily="34" charset="0"/>
              <a:ea typeface="楷体_GB2312" pitchFamily="49" charset="-122"/>
            </a:endParaRPr>
          </a:p>
        </p:txBody>
      </p:sp>
      <p:sp>
        <p:nvSpPr>
          <p:cNvPr id="132" name="標題 7"/>
          <p:cNvSpPr txBox="1">
            <a:spLocks/>
          </p:cNvSpPr>
          <p:nvPr/>
        </p:nvSpPr>
        <p:spPr>
          <a:xfrm>
            <a:off x="5364088" y="3723878"/>
            <a:ext cx="936104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400" b="1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  <a:ea typeface="楷体_GB2312" pitchFamily="49" charset="-122"/>
              </a:rPr>
              <a:t>PMC-592 Virtual</a:t>
            </a:r>
          </a:p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effectLst/>
                <a:uLnTx/>
                <a:uFillTx/>
                <a:latin typeface="Calibri" pitchFamily="34" charset="0"/>
                <a:ea typeface="楷体_GB2312" pitchFamily="49" charset="-122"/>
              </a:rPr>
              <a:t>Meter</a:t>
            </a:r>
            <a:endParaRPr kumimoji="0" lang="zh-TW" altLang="en-US" sz="1400" b="1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9E0C39"/>
              </a:solidFill>
              <a:effectLst/>
              <a:uLnTx/>
              <a:uFillTx/>
              <a:latin typeface="Calibri" pitchFamily="34" charset="0"/>
              <a:ea typeface="楷体_GB2312" pitchFamily="49" charset="-122"/>
            </a:endParaRPr>
          </a:p>
        </p:txBody>
      </p:sp>
      <p:sp>
        <p:nvSpPr>
          <p:cNvPr id="133" name="向下箭號 132"/>
          <p:cNvSpPr/>
          <p:nvPr/>
        </p:nvSpPr>
        <p:spPr bwMode="auto">
          <a:xfrm>
            <a:off x="1259632" y="3507854"/>
            <a:ext cx="144016" cy="288032"/>
          </a:xfrm>
          <a:prstGeom prst="downArrow">
            <a:avLst/>
          </a:prstGeom>
          <a:solidFill>
            <a:srgbClr val="00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4" name="標題 7"/>
          <p:cNvSpPr txBox="1">
            <a:spLocks/>
          </p:cNvSpPr>
          <p:nvPr/>
        </p:nvSpPr>
        <p:spPr>
          <a:xfrm>
            <a:off x="899592" y="3723878"/>
            <a:ext cx="864096" cy="4210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400" b="1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  <a:ea typeface="楷体_GB2312" pitchFamily="49" charset="-122"/>
              </a:rPr>
              <a:t>PMC PQ</a:t>
            </a:r>
          </a:p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effectLst/>
                <a:uLnTx/>
                <a:uFillTx/>
                <a:latin typeface="Calibri" pitchFamily="34" charset="0"/>
                <a:ea typeface="楷体_GB2312" pitchFamily="49" charset="-122"/>
              </a:rPr>
              <a:t>Meters</a:t>
            </a:r>
            <a:endParaRPr kumimoji="0" lang="zh-TW" altLang="en-US" sz="1400" b="1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9E0C39"/>
              </a:solidFill>
              <a:effectLst/>
              <a:uLnTx/>
              <a:uFillTx/>
              <a:latin typeface="Calibri" pitchFamily="34" charset="0"/>
              <a:ea typeface="楷体_GB2312" pitchFamily="49" charset="-122"/>
            </a:endParaRPr>
          </a:p>
        </p:txBody>
      </p:sp>
      <p:sp>
        <p:nvSpPr>
          <p:cNvPr id="135" name="向下箭號 134"/>
          <p:cNvSpPr/>
          <p:nvPr/>
        </p:nvSpPr>
        <p:spPr bwMode="auto">
          <a:xfrm>
            <a:off x="7596336" y="4114800"/>
            <a:ext cx="144016" cy="288032"/>
          </a:xfrm>
          <a:prstGeom prst="downArrow">
            <a:avLst/>
          </a:prstGeom>
          <a:solidFill>
            <a:srgbClr val="00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4434840"/>
            <a:ext cx="431964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000" y="987574"/>
            <a:ext cx="6704646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3495" y="1347614"/>
            <a:ext cx="217902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360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Measurements for PUE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13" name="標題 7"/>
          <p:cNvSpPr txBox="1">
            <a:spLocks/>
          </p:cNvSpPr>
          <p:nvPr/>
        </p:nvSpPr>
        <p:spPr>
          <a:xfrm>
            <a:off x="899592" y="3651870"/>
            <a:ext cx="720080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400" b="1" dirty="0" smtClean="0">
                <a:ln w="19050">
                  <a:noFill/>
                  <a:prstDash val="solid"/>
                </a:ln>
                <a:solidFill>
                  <a:srgbClr val="626469"/>
                </a:solidFill>
                <a:latin typeface="Calibri" pitchFamily="34" charset="0"/>
                <a:ea typeface="楷体_GB2312" pitchFamily="49" charset="-122"/>
              </a:rPr>
              <a:t>PUE =</a:t>
            </a:r>
            <a:endParaRPr kumimoji="0" lang="zh-TW" altLang="en-US" sz="1400" b="1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626469"/>
              </a:solidFill>
              <a:effectLst/>
              <a:uLnTx/>
              <a:uFillTx/>
              <a:latin typeface="Calibri" pitchFamily="34" charset="0"/>
              <a:ea typeface="楷体_GB2312" pitchFamily="49" charset="-122"/>
            </a:endParaRPr>
          </a:p>
        </p:txBody>
      </p:sp>
      <p:sp>
        <p:nvSpPr>
          <p:cNvPr id="28" name="向下箭號 27"/>
          <p:cNvSpPr/>
          <p:nvPr/>
        </p:nvSpPr>
        <p:spPr bwMode="auto">
          <a:xfrm>
            <a:off x="1979712" y="2787774"/>
            <a:ext cx="576064" cy="648072"/>
          </a:xfrm>
          <a:prstGeom prst="downArrow">
            <a:avLst/>
          </a:prstGeom>
          <a:solidFill>
            <a:srgbClr val="00FF00">
              <a:alpha val="38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圓角矩形 28"/>
          <p:cNvSpPr/>
          <p:nvPr/>
        </p:nvSpPr>
        <p:spPr bwMode="auto">
          <a:xfrm>
            <a:off x="1691680" y="3435846"/>
            <a:ext cx="1152128" cy="648072"/>
          </a:xfrm>
          <a:prstGeom prst="roundRect">
            <a:avLst/>
          </a:prstGeom>
          <a:solidFill>
            <a:srgbClr val="62646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標題 7"/>
          <p:cNvSpPr txBox="1">
            <a:spLocks/>
          </p:cNvSpPr>
          <p:nvPr/>
        </p:nvSpPr>
        <p:spPr>
          <a:xfrm>
            <a:off x="1619672" y="3507854"/>
            <a:ext cx="1296144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83A100"/>
                </a:solidFill>
                <a:latin typeface="Calibri" pitchFamily="34" charset="0"/>
                <a:ea typeface="楷体_GB2312" pitchFamily="49" charset="-122"/>
              </a:rPr>
              <a:t>(Meter A + Meter B)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83A100"/>
              </a:solidFill>
              <a:effectLst/>
              <a:uLnTx/>
              <a:uFillTx/>
              <a:latin typeface="Calibri" pitchFamily="34" charset="0"/>
              <a:ea typeface="楷体_GB2312" pitchFamily="49" charset="-122"/>
            </a:endParaRPr>
          </a:p>
        </p:txBody>
      </p:sp>
      <p:sp>
        <p:nvSpPr>
          <p:cNvPr id="31" name="標題 7"/>
          <p:cNvSpPr txBox="1">
            <a:spLocks/>
          </p:cNvSpPr>
          <p:nvPr/>
        </p:nvSpPr>
        <p:spPr>
          <a:xfrm>
            <a:off x="1619672" y="3795886"/>
            <a:ext cx="1296144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83A100"/>
                </a:solidFill>
                <a:latin typeface="Calibri" pitchFamily="34" charset="0"/>
                <a:ea typeface="楷体_GB2312" pitchFamily="49" charset="-122"/>
              </a:rPr>
              <a:t>(Meter C + Meter D)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83A100"/>
              </a:solidFill>
              <a:effectLst/>
              <a:uLnTx/>
              <a:uFillTx/>
              <a:latin typeface="Calibri" pitchFamily="34" charset="0"/>
              <a:ea typeface="楷体_GB2312" pitchFamily="49" charset="-122"/>
            </a:endParaRPr>
          </a:p>
        </p:txBody>
      </p:sp>
      <p:cxnSp>
        <p:nvCxnSpPr>
          <p:cNvPr id="32" name="直線接點 31"/>
          <p:cNvCxnSpPr/>
          <p:nvPr/>
        </p:nvCxnSpPr>
        <p:spPr bwMode="auto">
          <a:xfrm>
            <a:off x="1763688" y="3795886"/>
            <a:ext cx="100811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83A1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2" name="圓角矩形 41"/>
          <p:cNvSpPr/>
          <p:nvPr/>
        </p:nvSpPr>
        <p:spPr bwMode="auto">
          <a:xfrm>
            <a:off x="2987824" y="3435846"/>
            <a:ext cx="1152128" cy="648072"/>
          </a:xfrm>
          <a:prstGeom prst="roundRect">
            <a:avLst/>
          </a:prstGeom>
          <a:solidFill>
            <a:srgbClr val="62646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圓角矩形 42"/>
          <p:cNvSpPr/>
          <p:nvPr/>
        </p:nvSpPr>
        <p:spPr bwMode="auto">
          <a:xfrm>
            <a:off x="4283968" y="3435846"/>
            <a:ext cx="1152128" cy="648072"/>
          </a:xfrm>
          <a:prstGeom prst="roundRect">
            <a:avLst/>
          </a:prstGeom>
          <a:solidFill>
            <a:srgbClr val="62646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圓角矩形 43"/>
          <p:cNvSpPr/>
          <p:nvPr/>
        </p:nvSpPr>
        <p:spPr bwMode="auto">
          <a:xfrm>
            <a:off x="5580112" y="3435846"/>
            <a:ext cx="1152128" cy="648072"/>
          </a:xfrm>
          <a:prstGeom prst="roundRect">
            <a:avLst/>
          </a:prstGeom>
          <a:solidFill>
            <a:srgbClr val="62646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5" name="標題 7"/>
          <p:cNvSpPr txBox="1">
            <a:spLocks/>
          </p:cNvSpPr>
          <p:nvPr/>
        </p:nvSpPr>
        <p:spPr>
          <a:xfrm>
            <a:off x="2915816" y="3507854"/>
            <a:ext cx="1296144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83A100"/>
                </a:solidFill>
                <a:latin typeface="Calibri" pitchFamily="34" charset="0"/>
                <a:ea typeface="楷体_GB2312" pitchFamily="49" charset="-122"/>
              </a:rPr>
              <a:t>(Meter A + Meter B)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83A100"/>
              </a:solidFill>
              <a:effectLst/>
              <a:uLnTx/>
              <a:uFillTx/>
              <a:latin typeface="Calibri" pitchFamily="34" charset="0"/>
              <a:ea typeface="楷体_GB2312" pitchFamily="49" charset="-122"/>
            </a:endParaRPr>
          </a:p>
        </p:txBody>
      </p:sp>
      <p:sp>
        <p:nvSpPr>
          <p:cNvPr id="46" name="標題 7"/>
          <p:cNvSpPr txBox="1">
            <a:spLocks/>
          </p:cNvSpPr>
          <p:nvPr/>
        </p:nvSpPr>
        <p:spPr>
          <a:xfrm>
            <a:off x="2915816" y="3795886"/>
            <a:ext cx="1296144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83A100"/>
                </a:solidFill>
                <a:latin typeface="Calibri" pitchFamily="34" charset="0"/>
                <a:ea typeface="楷体_GB2312" pitchFamily="49" charset="-122"/>
              </a:rPr>
              <a:t>(Meter C + Meter D)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83A100"/>
              </a:solidFill>
              <a:effectLst/>
              <a:uLnTx/>
              <a:uFillTx/>
              <a:latin typeface="Calibri" pitchFamily="34" charset="0"/>
              <a:ea typeface="楷体_GB2312" pitchFamily="49" charset="-122"/>
            </a:endParaRPr>
          </a:p>
        </p:txBody>
      </p:sp>
      <p:cxnSp>
        <p:nvCxnSpPr>
          <p:cNvPr id="47" name="直線接點 46"/>
          <p:cNvCxnSpPr/>
          <p:nvPr/>
        </p:nvCxnSpPr>
        <p:spPr bwMode="auto">
          <a:xfrm>
            <a:off x="3059832" y="3795886"/>
            <a:ext cx="100811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83A1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標題 7"/>
          <p:cNvSpPr txBox="1">
            <a:spLocks/>
          </p:cNvSpPr>
          <p:nvPr/>
        </p:nvSpPr>
        <p:spPr>
          <a:xfrm>
            <a:off x="4211960" y="3507854"/>
            <a:ext cx="1296144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83A100"/>
                </a:solidFill>
                <a:latin typeface="Calibri" pitchFamily="34" charset="0"/>
                <a:ea typeface="楷体_GB2312" pitchFamily="49" charset="-122"/>
              </a:rPr>
              <a:t>(Meter A + Meter B)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83A100"/>
              </a:solidFill>
              <a:effectLst/>
              <a:uLnTx/>
              <a:uFillTx/>
              <a:latin typeface="Calibri" pitchFamily="34" charset="0"/>
              <a:ea typeface="楷体_GB2312" pitchFamily="49" charset="-122"/>
            </a:endParaRPr>
          </a:p>
        </p:txBody>
      </p:sp>
      <p:sp>
        <p:nvSpPr>
          <p:cNvPr id="49" name="標題 7"/>
          <p:cNvSpPr txBox="1">
            <a:spLocks/>
          </p:cNvSpPr>
          <p:nvPr/>
        </p:nvSpPr>
        <p:spPr>
          <a:xfrm>
            <a:off x="4211960" y="3795886"/>
            <a:ext cx="1296144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83A100"/>
                </a:solidFill>
                <a:latin typeface="Calibri" pitchFamily="34" charset="0"/>
                <a:ea typeface="楷体_GB2312" pitchFamily="49" charset="-122"/>
              </a:rPr>
              <a:t>(Meter E + Meter F)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83A100"/>
              </a:solidFill>
              <a:effectLst/>
              <a:uLnTx/>
              <a:uFillTx/>
              <a:latin typeface="Calibri" pitchFamily="34" charset="0"/>
              <a:ea typeface="楷体_GB2312" pitchFamily="49" charset="-122"/>
            </a:endParaRPr>
          </a:p>
        </p:txBody>
      </p:sp>
      <p:cxnSp>
        <p:nvCxnSpPr>
          <p:cNvPr id="50" name="直線接點 49"/>
          <p:cNvCxnSpPr/>
          <p:nvPr/>
        </p:nvCxnSpPr>
        <p:spPr bwMode="auto">
          <a:xfrm>
            <a:off x="4355976" y="3795886"/>
            <a:ext cx="100811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83A1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1" name="標題 7"/>
          <p:cNvSpPr txBox="1">
            <a:spLocks/>
          </p:cNvSpPr>
          <p:nvPr/>
        </p:nvSpPr>
        <p:spPr>
          <a:xfrm>
            <a:off x="5508104" y="3507854"/>
            <a:ext cx="1296144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83A100"/>
                </a:solidFill>
                <a:latin typeface="Calibri" pitchFamily="34" charset="0"/>
                <a:ea typeface="楷体_GB2312" pitchFamily="49" charset="-122"/>
              </a:rPr>
              <a:t>(Meter A + Meter B)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83A100"/>
              </a:solidFill>
              <a:effectLst/>
              <a:uLnTx/>
              <a:uFillTx/>
              <a:latin typeface="Calibri" pitchFamily="34" charset="0"/>
              <a:ea typeface="楷体_GB2312" pitchFamily="49" charset="-122"/>
            </a:endParaRPr>
          </a:p>
        </p:txBody>
      </p:sp>
      <p:sp>
        <p:nvSpPr>
          <p:cNvPr id="52" name="標題 7"/>
          <p:cNvSpPr txBox="1">
            <a:spLocks/>
          </p:cNvSpPr>
          <p:nvPr/>
        </p:nvSpPr>
        <p:spPr>
          <a:xfrm>
            <a:off x="5508104" y="3795886"/>
            <a:ext cx="1296144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dirty="0" smtClean="0">
                <a:ln w="19050">
                  <a:noFill/>
                  <a:prstDash val="solid"/>
                </a:ln>
                <a:solidFill>
                  <a:srgbClr val="83A100"/>
                </a:solidFill>
                <a:latin typeface="Calibri" pitchFamily="34" charset="0"/>
                <a:ea typeface="楷体_GB2312" pitchFamily="49" charset="-122"/>
              </a:rPr>
              <a:t>(Meter G+H+I+J)</a:t>
            </a:r>
            <a:endParaRPr kumimoji="0" lang="zh-TW" altLang="en-US" sz="10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83A100"/>
              </a:solidFill>
              <a:effectLst/>
              <a:uLnTx/>
              <a:uFillTx/>
              <a:latin typeface="Calibri" pitchFamily="34" charset="0"/>
              <a:ea typeface="楷体_GB2312" pitchFamily="49" charset="-122"/>
            </a:endParaRPr>
          </a:p>
        </p:txBody>
      </p:sp>
      <p:cxnSp>
        <p:nvCxnSpPr>
          <p:cNvPr id="53" name="直線接點 52"/>
          <p:cNvCxnSpPr/>
          <p:nvPr/>
        </p:nvCxnSpPr>
        <p:spPr bwMode="auto">
          <a:xfrm>
            <a:off x="5652120" y="3795886"/>
            <a:ext cx="100811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83A1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向下箭號 53"/>
          <p:cNvSpPr/>
          <p:nvPr/>
        </p:nvSpPr>
        <p:spPr bwMode="auto">
          <a:xfrm>
            <a:off x="5868144" y="2787774"/>
            <a:ext cx="576064" cy="648072"/>
          </a:xfrm>
          <a:prstGeom prst="downArrow">
            <a:avLst/>
          </a:prstGeom>
          <a:solidFill>
            <a:srgbClr val="00FF00">
              <a:alpha val="38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5" name="向下箭號 54"/>
          <p:cNvSpPr/>
          <p:nvPr/>
        </p:nvSpPr>
        <p:spPr bwMode="auto">
          <a:xfrm>
            <a:off x="4572000" y="2787774"/>
            <a:ext cx="576064" cy="648072"/>
          </a:xfrm>
          <a:prstGeom prst="downArrow">
            <a:avLst/>
          </a:prstGeom>
          <a:solidFill>
            <a:srgbClr val="00FF00">
              <a:alpha val="38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6" name="向下箭號 55"/>
          <p:cNvSpPr/>
          <p:nvPr/>
        </p:nvSpPr>
        <p:spPr bwMode="auto">
          <a:xfrm>
            <a:off x="3275856" y="2787774"/>
            <a:ext cx="576064" cy="648072"/>
          </a:xfrm>
          <a:prstGeom prst="downArrow">
            <a:avLst/>
          </a:prstGeom>
          <a:solidFill>
            <a:srgbClr val="00FF00">
              <a:alpha val="38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7" name="禁止標誌 56"/>
          <p:cNvSpPr/>
          <p:nvPr/>
        </p:nvSpPr>
        <p:spPr bwMode="auto">
          <a:xfrm>
            <a:off x="1835696" y="3363838"/>
            <a:ext cx="936104" cy="792088"/>
          </a:xfrm>
          <a:prstGeom prst="noSmoking">
            <a:avLst/>
          </a:prstGeom>
          <a:solidFill>
            <a:srgbClr val="9E0C39">
              <a:alpha val="22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8" name="標題 7"/>
          <p:cNvSpPr txBox="1">
            <a:spLocks/>
          </p:cNvSpPr>
          <p:nvPr/>
        </p:nvSpPr>
        <p:spPr>
          <a:xfrm>
            <a:off x="1691680" y="4155926"/>
            <a:ext cx="1152128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b="1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  <a:ea typeface="楷体_GB2312" pitchFamily="49" charset="-122"/>
              </a:rPr>
              <a:t>(Outdated due to low accuracy)</a:t>
            </a:r>
            <a:endParaRPr kumimoji="0" lang="zh-TW" altLang="en-US" sz="1000" b="1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9E0C39"/>
              </a:solidFill>
              <a:effectLst/>
              <a:uLnTx/>
              <a:uFillTx/>
              <a:latin typeface="Calibri" pitchFamily="34" charset="0"/>
              <a:ea typeface="楷体_GB2312" pitchFamily="49" charset="-122"/>
            </a:endParaRPr>
          </a:p>
        </p:txBody>
      </p:sp>
      <p:sp>
        <p:nvSpPr>
          <p:cNvPr id="59" name="標題 7"/>
          <p:cNvSpPr txBox="1">
            <a:spLocks/>
          </p:cNvSpPr>
          <p:nvPr/>
        </p:nvSpPr>
        <p:spPr>
          <a:xfrm>
            <a:off x="2987824" y="4155926"/>
            <a:ext cx="1152128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200" b="1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  <a:ea typeface="楷体_GB2312" pitchFamily="49" charset="-122"/>
              </a:rPr>
              <a:t>Supported by</a:t>
            </a:r>
          </a:p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effectLst/>
                <a:uLnTx/>
                <a:uFillTx/>
                <a:latin typeface="Calibri" pitchFamily="34" charset="0"/>
                <a:ea typeface="楷体_GB2312" pitchFamily="49" charset="-122"/>
              </a:rPr>
              <a:t>PMC-592</a:t>
            </a:r>
          </a:p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200" b="1" noProof="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  <a:ea typeface="楷体_GB2312" pitchFamily="49" charset="-122"/>
              </a:rPr>
              <a:t>‘Mains’</a:t>
            </a:r>
            <a:endParaRPr kumimoji="0" lang="zh-TW" altLang="en-US" sz="1200" b="1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9E0C39"/>
              </a:solidFill>
              <a:effectLst/>
              <a:uLnTx/>
              <a:uFillTx/>
              <a:latin typeface="Calibri" pitchFamily="34" charset="0"/>
              <a:ea typeface="楷体_GB2312" pitchFamily="49" charset="-122"/>
            </a:endParaRPr>
          </a:p>
        </p:txBody>
      </p:sp>
      <p:sp>
        <p:nvSpPr>
          <p:cNvPr id="60" name="標題 7"/>
          <p:cNvSpPr txBox="1">
            <a:spLocks/>
          </p:cNvSpPr>
          <p:nvPr/>
        </p:nvSpPr>
        <p:spPr>
          <a:xfrm>
            <a:off x="5580112" y="4155926"/>
            <a:ext cx="1224136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000" b="1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  <a:ea typeface="楷体_GB2312" pitchFamily="49" charset="-122"/>
              </a:rPr>
              <a:t>Too expensive</a:t>
            </a:r>
          </a:p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1000" b="1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effectLst/>
                <a:uLnTx/>
                <a:uFillTx/>
                <a:latin typeface="Calibri" pitchFamily="34" charset="0"/>
                <a:ea typeface="楷体_GB2312" pitchFamily="49" charset="-122"/>
              </a:rPr>
              <a:t>(&amp; No/poor  alarm)</a:t>
            </a:r>
            <a:endParaRPr kumimoji="0" lang="zh-TW" altLang="en-US" sz="1000" b="1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9E0C39"/>
              </a:solidFill>
              <a:effectLst/>
              <a:uLnTx/>
              <a:uFillTx/>
              <a:latin typeface="Calibri" pitchFamily="34" charset="0"/>
              <a:ea typeface="楷体_GB2312" pitchFamily="49" charset="-122"/>
            </a:endParaRPr>
          </a:p>
        </p:txBody>
      </p:sp>
      <p:sp>
        <p:nvSpPr>
          <p:cNvPr id="61" name="標題 7"/>
          <p:cNvSpPr txBox="1">
            <a:spLocks/>
          </p:cNvSpPr>
          <p:nvPr/>
        </p:nvSpPr>
        <p:spPr>
          <a:xfrm>
            <a:off x="4283968" y="4155926"/>
            <a:ext cx="1152128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200" b="1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  <a:ea typeface="楷体_GB2312" pitchFamily="49" charset="-122"/>
              </a:rPr>
              <a:t>Supported by</a:t>
            </a:r>
          </a:p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effectLst/>
                <a:uLnTx/>
                <a:uFillTx/>
                <a:latin typeface="Calibri" pitchFamily="34" charset="0"/>
                <a:ea typeface="楷体_GB2312" pitchFamily="49" charset="-122"/>
              </a:rPr>
              <a:t>PMC-592</a:t>
            </a:r>
          </a:p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200" b="1" noProof="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  <a:ea typeface="楷体_GB2312" pitchFamily="49" charset="-122"/>
              </a:rPr>
              <a:t>‘Virtual Meter’</a:t>
            </a:r>
            <a:endParaRPr kumimoji="0" lang="zh-TW" altLang="en-US" sz="1200" b="1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9E0C39"/>
              </a:solidFill>
              <a:effectLst/>
              <a:uLnTx/>
              <a:uFillTx/>
              <a:latin typeface="Calibri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360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kW Consumption vs. Temperature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915566"/>
            <a:ext cx="5164680" cy="3792422"/>
          </a:xfrm>
          <a:prstGeom prst="rect">
            <a:avLst/>
          </a:prstGeom>
          <a:noFill/>
          <a:ln w="9525">
            <a:solidFill>
              <a:srgbClr val="626469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611560" y="1329612"/>
            <a:ext cx="8320980" cy="3186354"/>
          </a:xfrm>
          <a:prstGeom prst="rect">
            <a:avLst/>
          </a:prstGeom>
        </p:spPr>
        <p:txBody>
          <a:bodyPr/>
          <a:lstStyle/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70000"/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626469"/>
                </a:solidFill>
                <a:latin typeface="Calibri" pitchFamily="34" charset="0"/>
              </a:rPr>
              <a:t>Powerful Embedded Web Interface with Password Protection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70000"/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626469"/>
                </a:solidFill>
                <a:latin typeface="Calibri" pitchFamily="34" charset="0"/>
              </a:rPr>
              <a:t>Branch Circuits Measurements</a:t>
            </a:r>
            <a:endParaRPr lang="en-US" altLang="zh-TW" dirty="0" smtClean="0">
              <a:solidFill>
                <a:srgbClr val="626469"/>
              </a:solidFill>
              <a:latin typeface="Calibri" pitchFamily="34" charset="0"/>
            </a:endParaRPr>
          </a:p>
          <a:p>
            <a:pPr marL="800100" lvl="2" indent="-3429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b="1" dirty="0" smtClean="0">
                <a:solidFill>
                  <a:srgbClr val="9E0C39"/>
                </a:solidFill>
                <a:latin typeface="Calibri" pitchFamily="34" charset="0"/>
              </a:rPr>
              <a:t>21, 42, 63 or 84 </a:t>
            </a: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Branch Current Inputs</a:t>
            </a:r>
          </a:p>
          <a:p>
            <a:pPr marL="800100" lvl="2" indent="-3429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70000"/>
              <a:buFont typeface="Wingdings" pitchFamily="2" charset="2"/>
              <a:buChar char="ü"/>
            </a:pPr>
            <a:r>
              <a:rPr lang="sv-SE" altLang="zh-TW" sz="1600" dirty="0" smtClean="0">
                <a:solidFill>
                  <a:srgbClr val="626469"/>
                </a:solidFill>
                <a:latin typeface="Calibri" pitchFamily="34" charset="0"/>
              </a:rPr>
              <a:t>I, kW, kvar, kVA, PF, </a:t>
            </a:r>
            <a:r>
              <a:rPr lang="sv-SE" altLang="zh-TW" sz="1600" b="1" dirty="0" smtClean="0">
                <a:solidFill>
                  <a:srgbClr val="9E0C39"/>
                </a:solidFill>
                <a:latin typeface="Calibri" pitchFamily="34" charset="0"/>
              </a:rPr>
              <a:t>Loading Factor</a:t>
            </a:r>
            <a:r>
              <a:rPr lang="sv-SE" altLang="zh-TW" sz="1600" dirty="0" smtClean="0">
                <a:solidFill>
                  <a:srgbClr val="626469"/>
                </a:solidFill>
                <a:latin typeface="Calibri" pitchFamily="34" charset="0"/>
              </a:rPr>
              <a:t>, kWh, kvarh, kVAh per circuit</a:t>
            </a:r>
          </a:p>
          <a:p>
            <a:pPr marL="800100" lvl="2" indent="-3429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70000"/>
              <a:buFont typeface="Wingdings" pitchFamily="2" charset="2"/>
              <a:buChar char="ü"/>
            </a:pPr>
            <a:r>
              <a:rPr lang="sv-SE" altLang="zh-TW" sz="1600" dirty="0" smtClean="0">
                <a:solidFill>
                  <a:srgbClr val="626469"/>
                </a:solidFill>
                <a:latin typeface="Calibri" pitchFamily="34" charset="0"/>
              </a:rPr>
              <a:t>I Average, kW Total, kvar Total, kVA Total, PF Total, kWh Total, kvarh </a:t>
            </a: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Total, kVAh Total </a:t>
            </a:r>
            <a:r>
              <a:rPr lang="en-US" altLang="zh-TW" sz="1600" b="1" dirty="0" smtClean="0">
                <a:solidFill>
                  <a:srgbClr val="9E0C39"/>
                </a:solidFill>
                <a:latin typeface="Calibri" pitchFamily="34" charset="0"/>
              </a:rPr>
              <a:t>per 1Φ , 2Φ or 3Φ sub-metering configuration</a:t>
            </a:r>
            <a:endParaRPr lang="zh-TW" altLang="en-US" sz="1600" b="1" dirty="0" smtClean="0">
              <a:solidFill>
                <a:srgbClr val="9E0C39"/>
              </a:solidFill>
              <a:latin typeface="Calibri" pitchFamily="34" charset="0"/>
            </a:endParaRP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70000"/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9E0C39"/>
                </a:solidFill>
                <a:latin typeface="Calibri" pitchFamily="34" charset="0"/>
              </a:rPr>
              <a:t>Demand</a:t>
            </a:r>
            <a:r>
              <a:rPr lang="en-US" altLang="zh-TW" b="1" dirty="0" smtClean="0">
                <a:solidFill>
                  <a:srgbClr val="626469"/>
                </a:solidFill>
                <a:latin typeface="Calibri" pitchFamily="34" charset="0"/>
              </a:rPr>
              <a:t> Measurements**</a:t>
            </a:r>
          </a:p>
          <a:p>
            <a:pPr marL="800100" lvl="2" indent="-3429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Mains - I per phase, kW Total, kvar Total, kVA Total</a:t>
            </a:r>
          </a:p>
          <a:p>
            <a:pPr marL="800100" lvl="2" indent="-3429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Branches - I, kW, kvar, </a:t>
            </a:r>
            <a:r>
              <a:rPr lang="en-US" altLang="zh-TW" sz="1600" b="1" dirty="0" smtClean="0">
                <a:solidFill>
                  <a:srgbClr val="9E0C39"/>
                </a:solidFill>
                <a:latin typeface="Calibri" pitchFamily="34" charset="0"/>
              </a:rPr>
              <a:t>kVA</a:t>
            </a: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 per circuit</a:t>
            </a:r>
          </a:p>
          <a:p>
            <a:pPr marL="800100" lvl="2" indent="-3429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Sub-Metering Total for 1</a:t>
            </a:r>
            <a:r>
              <a:rPr lang="el-GR" altLang="zh-TW" sz="1600" dirty="0" smtClean="0">
                <a:solidFill>
                  <a:srgbClr val="626469"/>
                </a:solidFill>
                <a:latin typeface="Calibri" pitchFamily="34" charset="0"/>
              </a:rPr>
              <a:t>Φ , 2Φ </a:t>
            </a: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or 3</a:t>
            </a:r>
            <a:r>
              <a:rPr lang="el-GR" altLang="zh-TW" sz="1600" dirty="0" smtClean="0">
                <a:solidFill>
                  <a:srgbClr val="626469"/>
                </a:solidFill>
                <a:latin typeface="Calibri" pitchFamily="34" charset="0"/>
              </a:rPr>
              <a:t>Φ </a:t>
            </a: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configuration</a:t>
            </a:r>
          </a:p>
          <a:p>
            <a:pPr marL="800100" lvl="2" indent="-3429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Max. Demands with timestamp for </a:t>
            </a:r>
            <a:r>
              <a:rPr lang="en-US" altLang="zh-TW" sz="1600" b="1" dirty="0" smtClean="0">
                <a:solidFill>
                  <a:srgbClr val="9E0C39"/>
                </a:solidFill>
                <a:latin typeface="Calibri" pitchFamily="34" charset="0"/>
              </a:rPr>
              <a:t>This Month, Last Month and since Last Reset</a:t>
            </a:r>
          </a:p>
          <a:p>
            <a:pPr marL="180000" lvl="1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70000"/>
            </a:pPr>
            <a:endParaRPr lang="en-US" altLang="zh-TW" dirty="0" smtClean="0">
              <a:solidFill>
                <a:srgbClr val="626469"/>
              </a:solidFill>
              <a:latin typeface="Calibri" pitchFamily="34" charset="0"/>
            </a:endParaRPr>
          </a:p>
          <a:p>
            <a:pPr marL="180000" lvl="2" indent="-180000">
              <a:lnSpc>
                <a:spcPts val="1400"/>
              </a:lnSpc>
              <a:spcBef>
                <a:spcPts val="480"/>
              </a:spcBef>
              <a:spcAft>
                <a:spcPts val="0"/>
              </a:spcAft>
              <a:buClr>
                <a:srgbClr val="83A300"/>
              </a:buClr>
              <a:buSzPct val="70000"/>
              <a:buFont typeface="Wingdings" pitchFamily="2" charset="2"/>
              <a:buChar char="l"/>
            </a:pPr>
            <a:endParaRPr lang="zh-TW" altLang="en-US" dirty="0" smtClean="0">
              <a:solidFill>
                <a:srgbClr val="626469"/>
              </a:solidFill>
              <a:latin typeface="Calibri" pitchFamily="34" charset="0"/>
            </a:endParaRPr>
          </a:p>
        </p:txBody>
      </p:sp>
      <p:sp>
        <p:nvSpPr>
          <p:cNvPr id="4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Measurements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571500" y="843558"/>
            <a:ext cx="7960940" cy="3744416"/>
          </a:xfrm>
          <a:prstGeom prst="rect">
            <a:avLst/>
          </a:prstGeom>
        </p:spPr>
        <p:txBody>
          <a:bodyPr/>
          <a:lstStyle/>
          <a:p>
            <a:pPr marL="180000" indent="-180000">
              <a:spcBef>
                <a:spcPts val="25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626469"/>
                </a:solidFill>
                <a:latin typeface="Calibri" pitchFamily="34" charset="0"/>
              </a:rPr>
              <a:t>Power Quality</a:t>
            </a:r>
          </a:p>
          <a:p>
            <a:pPr marL="637200" lvl="2" indent="-180000">
              <a:lnSpc>
                <a:spcPts val="1600"/>
              </a:lnSpc>
              <a:spcBef>
                <a:spcPts val="25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Mains </a:t>
            </a:r>
          </a:p>
          <a:p>
            <a:pPr marL="1094400" lvl="4" indent="-180000">
              <a:lnSpc>
                <a:spcPts val="1400"/>
              </a:lnSpc>
              <a:spcBef>
                <a:spcPts val="25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V and I Unbalance based on Sequence Components</a:t>
            </a:r>
          </a:p>
          <a:p>
            <a:pPr marL="1094400" lvl="4" indent="-180000">
              <a:lnSpc>
                <a:spcPts val="1400"/>
              </a:lnSpc>
              <a:spcBef>
                <a:spcPts val="25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K-Factor</a:t>
            </a:r>
          </a:p>
          <a:p>
            <a:pPr marL="1094400" lvl="4" indent="-180000">
              <a:lnSpc>
                <a:spcPts val="1400"/>
              </a:lnSpc>
              <a:spcBef>
                <a:spcPts val="25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THD, TOHD, TEHD and Individual harmonics to 31</a:t>
            </a:r>
            <a:r>
              <a:rPr lang="en-US" altLang="zh-TW" sz="1600" baseline="30000" dirty="0" smtClean="0">
                <a:solidFill>
                  <a:srgbClr val="626469"/>
                </a:solidFill>
                <a:latin typeface="Calibri" pitchFamily="34" charset="0"/>
              </a:rPr>
              <a:t>st</a:t>
            </a:r>
            <a:endParaRPr lang="en-US" altLang="zh-TW" sz="1600" dirty="0" smtClean="0">
              <a:solidFill>
                <a:srgbClr val="626469"/>
              </a:solidFill>
              <a:latin typeface="Calibri" pitchFamily="34" charset="0"/>
            </a:endParaRPr>
          </a:p>
          <a:p>
            <a:pPr marL="1094400" lvl="4" indent="-180000">
              <a:lnSpc>
                <a:spcPts val="1400"/>
              </a:lnSpc>
              <a:spcBef>
                <a:spcPts val="25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Waveform Recording at 64 samples/cycle (*)</a:t>
            </a:r>
          </a:p>
          <a:p>
            <a:pPr marL="1094400" lvl="4" indent="-180000">
              <a:lnSpc>
                <a:spcPts val="1400"/>
              </a:lnSpc>
              <a:spcBef>
                <a:spcPts val="25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b="1" dirty="0" smtClean="0">
                <a:solidFill>
                  <a:srgbClr val="9E0C39"/>
                </a:solidFill>
                <a:latin typeface="Calibri" pitchFamily="34" charset="0"/>
              </a:rPr>
              <a:t>Sag/Swell detection</a:t>
            </a:r>
          </a:p>
          <a:p>
            <a:pPr marL="637200" lvl="2" indent="-180000">
              <a:lnSpc>
                <a:spcPts val="1600"/>
              </a:lnSpc>
              <a:spcBef>
                <a:spcPts val="25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Branches</a:t>
            </a:r>
          </a:p>
          <a:p>
            <a:pPr marL="1094400" lvl="4" indent="-180000">
              <a:lnSpc>
                <a:spcPts val="1400"/>
              </a:lnSpc>
              <a:spcBef>
                <a:spcPts val="25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THD per Current Input</a:t>
            </a:r>
          </a:p>
          <a:p>
            <a:pPr marL="180000" indent="-180000">
              <a:spcBef>
                <a:spcPts val="25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626469"/>
                </a:solidFill>
                <a:latin typeface="Calibri" pitchFamily="34" charset="0"/>
              </a:rPr>
              <a:t>Waveform Recording (*)</a:t>
            </a:r>
          </a:p>
          <a:p>
            <a:pPr marL="637200" lvl="2" indent="-180000">
              <a:lnSpc>
                <a:spcPts val="1600"/>
              </a:lnSpc>
              <a:spcBef>
                <a:spcPts val="25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Mains - Waveform Recording at 64 samples/cycle (*)</a:t>
            </a:r>
          </a:p>
          <a:p>
            <a:pPr marL="637200" lvl="2" indent="-180000">
              <a:lnSpc>
                <a:spcPts val="1600"/>
              </a:lnSpc>
              <a:spcBef>
                <a:spcPts val="25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COMTRADE File Output(*)</a:t>
            </a:r>
          </a:p>
          <a:p>
            <a:pPr marL="180000" indent="-180000">
              <a:spcBef>
                <a:spcPts val="25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626469"/>
                </a:solidFill>
                <a:latin typeface="Calibri" pitchFamily="34" charset="0"/>
              </a:rPr>
              <a:t>SOE Log</a:t>
            </a:r>
          </a:p>
          <a:p>
            <a:pPr marL="637200" lvl="2" indent="-180000">
              <a:lnSpc>
                <a:spcPts val="1600"/>
              </a:lnSpc>
              <a:spcBef>
                <a:spcPts val="25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1000 events time-stamped to ±1ms resolution</a:t>
            </a:r>
          </a:p>
          <a:p>
            <a:pPr marL="637200" lvl="2" indent="-180000">
              <a:lnSpc>
                <a:spcPts val="1600"/>
              </a:lnSpc>
              <a:spcBef>
                <a:spcPts val="25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Setup changes, Setpoint events, Alarms, I/O operations, Control and Diagnostics</a:t>
            </a:r>
            <a:endParaRPr lang="zh-TW" altLang="en-US" sz="1600" dirty="0" smtClean="0">
              <a:solidFill>
                <a:srgbClr val="626469"/>
              </a:solidFill>
              <a:latin typeface="Calibri" pitchFamily="34" charset="0"/>
            </a:endParaRPr>
          </a:p>
        </p:txBody>
      </p:sp>
      <p:sp>
        <p:nvSpPr>
          <p:cNvPr id="4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Measurements(Cont.)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51520" y="915566"/>
            <a:ext cx="8568952" cy="3096344"/>
          </a:xfrm>
          <a:prstGeom prst="rect">
            <a:avLst/>
          </a:prstGeom>
        </p:spPr>
        <p:txBody>
          <a:bodyPr/>
          <a:lstStyle/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626469"/>
                </a:solidFill>
                <a:latin typeface="Calibri" pitchFamily="34" charset="0"/>
              </a:rPr>
              <a:t>Data Recording </a:t>
            </a: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On-board log memory </a:t>
            </a: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Interval Energy and Demand Consumption</a:t>
            </a: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Recording interval: 5 min, 10 min, 15 min, 30 min, 60 min</a:t>
            </a: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10,000 Energy logs to store </a:t>
            </a:r>
            <a:r>
              <a:rPr lang="en-US" altLang="zh-TW" sz="1600" b="1" dirty="0">
                <a:solidFill>
                  <a:srgbClr val="9E0C39"/>
                </a:solidFill>
                <a:latin typeface="Calibri" pitchFamily="34" charset="0"/>
              </a:rPr>
              <a:t>105 days @ 15min</a:t>
            </a:r>
            <a:r>
              <a:rPr lang="en-US" altLang="zh-TW" sz="1600" b="1" dirty="0" smtClean="0">
                <a:solidFill>
                  <a:srgbClr val="9E0C39"/>
                </a:solidFill>
                <a:latin typeface="Calibri" pitchFamily="34" charset="0"/>
              </a:rPr>
              <a:t>., 70 days @ 10min</a:t>
            </a:r>
            <a:r>
              <a:rPr lang="en-US" altLang="zh-TW" sz="1600" b="1" dirty="0">
                <a:solidFill>
                  <a:srgbClr val="9E0C39"/>
                </a:solidFill>
                <a:latin typeface="Calibri" pitchFamily="34" charset="0"/>
              </a:rPr>
              <a:t>. or 35 days @ 5min</a:t>
            </a:r>
            <a:endParaRPr lang="en-US" altLang="zh-TW" sz="1600" b="1" dirty="0" smtClean="0">
              <a:solidFill>
                <a:srgbClr val="9E0C39"/>
              </a:solidFill>
              <a:latin typeface="Calibri" pitchFamily="34" charset="0"/>
            </a:endParaRP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626469"/>
                </a:solidFill>
                <a:latin typeface="Calibri" pitchFamily="34" charset="0"/>
              </a:rPr>
              <a:t>Alarming</a:t>
            </a: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Sophisticated alarming settings for V, I, kW, PQ, Temp. to help manage the IDC</a:t>
            </a: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Support High-High, High, Low, and Low-Low Alarms</a:t>
            </a: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Configurable Threshold and Time Delay for each circuit</a:t>
            </a: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Support </a:t>
            </a:r>
            <a:r>
              <a:rPr lang="en-US" altLang="zh-TW" sz="1600" b="1" dirty="0" smtClean="0">
                <a:solidFill>
                  <a:srgbClr val="9E0C39"/>
                </a:solidFill>
                <a:latin typeface="Calibri" pitchFamily="34" charset="0"/>
              </a:rPr>
              <a:t>Global Alarm Output</a:t>
            </a: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All alarms are recorded in the SOE Log</a:t>
            </a:r>
            <a:endParaRPr lang="en-US" altLang="zh-TW" sz="2000" dirty="0" smtClean="0">
              <a:solidFill>
                <a:srgbClr val="333333"/>
              </a:solidFill>
              <a:latin typeface="Calibri" pitchFamily="34" charset="0"/>
            </a:endParaRPr>
          </a:p>
        </p:txBody>
      </p:sp>
      <p:sp>
        <p:nvSpPr>
          <p:cNvPr id="6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Measurements(Cont.)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8" name="圓角矩形 7"/>
          <p:cNvSpPr/>
          <p:nvPr/>
        </p:nvSpPr>
        <p:spPr bwMode="auto">
          <a:xfrm>
            <a:off x="6117777" y="2931790"/>
            <a:ext cx="3024336" cy="1800200"/>
          </a:xfrm>
          <a:prstGeom prst="roundRect">
            <a:avLst/>
          </a:prstGeom>
          <a:solidFill>
            <a:srgbClr val="83A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039410"/>
            <a:ext cx="2615184" cy="158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571501" y="897564"/>
            <a:ext cx="7643813" cy="3834426"/>
          </a:xfrm>
          <a:prstGeom prst="rect">
            <a:avLst/>
          </a:prstGeom>
        </p:spPr>
        <p:txBody>
          <a:bodyPr/>
          <a:lstStyle/>
          <a:p>
            <a:pPr marL="180000" indent="-180000">
              <a:spcBef>
                <a:spcPts val="450"/>
              </a:spcBef>
              <a:spcAft>
                <a:spcPts val="0"/>
              </a:spcAft>
              <a:buSzPct val="70000"/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626469"/>
                </a:solidFill>
                <a:latin typeface="Calibri" pitchFamily="34" charset="0"/>
              </a:rPr>
              <a:t>Ease of use</a:t>
            </a:r>
          </a:p>
          <a:p>
            <a:pPr marL="637200" lvl="3" indent="-180000">
              <a:lnSpc>
                <a:spcPts val="1600"/>
              </a:lnSpc>
              <a:spcBef>
                <a:spcPts val="450"/>
              </a:spcBef>
              <a:spcAft>
                <a:spcPts val="0"/>
              </a:spcAft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Status LEDs - Run, Fault, and Comm. Activities</a:t>
            </a:r>
          </a:p>
          <a:p>
            <a:pPr marL="637200" lvl="3" indent="-180000">
              <a:lnSpc>
                <a:spcPts val="1600"/>
              </a:lnSpc>
              <a:spcBef>
                <a:spcPts val="450"/>
              </a:spcBef>
              <a:spcAft>
                <a:spcPts val="0"/>
              </a:spcAft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Self-diagnostic function</a:t>
            </a:r>
          </a:p>
          <a:p>
            <a:pPr marL="637200" lvl="3" indent="-180000">
              <a:lnSpc>
                <a:spcPts val="1600"/>
              </a:lnSpc>
              <a:spcBef>
                <a:spcPts val="450"/>
              </a:spcBef>
              <a:spcAft>
                <a:spcPts val="0"/>
              </a:spcAft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View / Setup via touch-screen HMI, or embedded web interface, password-protected</a:t>
            </a:r>
          </a:p>
          <a:p>
            <a:pPr marL="637200" lvl="3" indent="-180000">
              <a:lnSpc>
                <a:spcPts val="1600"/>
              </a:lnSpc>
              <a:spcBef>
                <a:spcPts val="450"/>
              </a:spcBef>
              <a:spcAft>
                <a:spcPts val="0"/>
              </a:spcAft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Surface Mount for the Main Unit and Panel Mount for the HMI</a:t>
            </a:r>
          </a:p>
          <a:p>
            <a:pPr marL="180000" indent="-180000">
              <a:spcBef>
                <a:spcPts val="450"/>
              </a:spcBef>
              <a:spcAft>
                <a:spcPts val="0"/>
              </a:spcAft>
              <a:buSzPct val="70000"/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626469"/>
                </a:solidFill>
                <a:latin typeface="Calibri" pitchFamily="34" charset="0"/>
              </a:rPr>
              <a:t>Mains Inputs Measurements</a:t>
            </a:r>
          </a:p>
          <a:p>
            <a:pPr marL="637200" lvl="3" indent="-180000">
              <a:lnSpc>
                <a:spcPts val="1600"/>
              </a:lnSpc>
              <a:spcBef>
                <a:spcPts val="450"/>
              </a:spcBef>
              <a:spcAft>
                <a:spcPts val="0"/>
              </a:spcAft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2 Mains supporting 3-phase voltages and 4-phase currents</a:t>
            </a:r>
          </a:p>
          <a:p>
            <a:pPr marL="637200" lvl="3" indent="-180000">
              <a:lnSpc>
                <a:spcPts val="1600"/>
              </a:lnSpc>
              <a:spcBef>
                <a:spcPts val="450"/>
              </a:spcBef>
              <a:spcAft>
                <a:spcPts val="0"/>
              </a:spcAft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VLN and VLL per phase and average</a:t>
            </a:r>
          </a:p>
          <a:p>
            <a:pPr marL="637200" lvl="3" indent="-180000">
              <a:lnSpc>
                <a:spcPts val="1600"/>
              </a:lnSpc>
              <a:spcBef>
                <a:spcPts val="450"/>
              </a:spcBef>
              <a:spcAft>
                <a:spcPts val="0"/>
              </a:spcAft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I per phase and average, I4 (measured), I0 (calculated)</a:t>
            </a:r>
          </a:p>
          <a:p>
            <a:pPr marL="637200" lvl="3" indent="-180000">
              <a:lnSpc>
                <a:spcPts val="1600"/>
              </a:lnSpc>
              <a:spcBef>
                <a:spcPts val="450"/>
              </a:spcBef>
              <a:spcAft>
                <a:spcPts val="0"/>
              </a:spcAft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kW, kvar, kVA, PF per phase and total</a:t>
            </a:r>
          </a:p>
          <a:p>
            <a:pPr marL="637200" lvl="3" indent="-180000">
              <a:lnSpc>
                <a:spcPts val="1600"/>
              </a:lnSpc>
              <a:spcBef>
                <a:spcPts val="450"/>
              </a:spcBef>
              <a:spcAft>
                <a:spcPts val="0"/>
              </a:spcAft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Frequency</a:t>
            </a:r>
          </a:p>
          <a:p>
            <a:pPr marL="637200" lvl="3" indent="-180000">
              <a:lnSpc>
                <a:spcPts val="1600"/>
              </a:lnSpc>
              <a:spcBef>
                <a:spcPts val="450"/>
              </a:spcBef>
              <a:spcAft>
                <a:spcPts val="0"/>
              </a:spcAft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Loading Factor per phase and average</a:t>
            </a:r>
          </a:p>
          <a:p>
            <a:pPr marL="637200" lvl="3" indent="-180000">
              <a:lnSpc>
                <a:spcPts val="1600"/>
              </a:lnSpc>
              <a:spcBef>
                <a:spcPts val="450"/>
              </a:spcBef>
              <a:spcAft>
                <a:spcPts val="0"/>
              </a:spcAft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kWh Total, kvarh Total, kVAh Total</a:t>
            </a:r>
            <a:endParaRPr lang="zh-TW" altLang="en-US" sz="1400" dirty="0" smtClean="0">
              <a:solidFill>
                <a:srgbClr val="626469"/>
              </a:solidFill>
              <a:latin typeface="Calibri" pitchFamily="34" charset="0"/>
            </a:endParaRPr>
          </a:p>
        </p:txBody>
      </p:sp>
      <p:sp>
        <p:nvSpPr>
          <p:cNvPr id="6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Measurements(Cont.)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571501" y="987574"/>
            <a:ext cx="7643813" cy="3834426"/>
          </a:xfrm>
          <a:prstGeom prst="rect">
            <a:avLst/>
          </a:prstGeom>
        </p:spPr>
        <p:txBody>
          <a:bodyPr/>
          <a:lstStyle/>
          <a:p>
            <a:pPr marL="180000" indent="-180000">
              <a:spcBef>
                <a:spcPts val="480"/>
              </a:spcBef>
              <a:spcAft>
                <a:spcPts val="0"/>
              </a:spcAft>
              <a:buSzPct val="70000"/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626469"/>
                </a:solidFill>
                <a:latin typeface="Calibri" pitchFamily="34" charset="0"/>
              </a:rPr>
              <a:t>Digital Inputs</a:t>
            </a: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2 DI channels, volts free dry contact, 24VDC internally wetted</a:t>
            </a: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External status monitoring with programmable de-bounce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SzPct val="70000"/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626469"/>
                </a:solidFill>
                <a:latin typeface="Calibri" pitchFamily="34" charset="0"/>
              </a:rPr>
              <a:t>Digital Outputs</a:t>
            </a: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1000Hz sampling </a:t>
            </a:r>
            <a:r>
              <a:rPr lang="en-US" altLang="zh-CN" sz="1600" dirty="0" smtClean="0">
                <a:solidFill>
                  <a:srgbClr val="626469"/>
                </a:solidFill>
                <a:latin typeface="Calibri" pitchFamily="34" charset="0"/>
              </a:rPr>
              <a:t>2 DO channels for control and alarming</a:t>
            </a: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Collaborates with Setpoint status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SzPct val="70000"/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626469"/>
                </a:solidFill>
                <a:latin typeface="Calibri" pitchFamily="34" charset="0"/>
              </a:rPr>
              <a:t>RTD Temperature Inputs</a:t>
            </a: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2 Channels for monitoring the front and rear of PDU Cabinet, or the transformer inside</a:t>
            </a: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Pt100 sensor (not included)</a:t>
            </a:r>
            <a:endParaRPr lang="zh-TW" altLang="en-US" sz="1600" dirty="0" smtClean="0">
              <a:solidFill>
                <a:srgbClr val="626469"/>
              </a:solidFill>
              <a:latin typeface="Calibri" pitchFamily="34" charset="0"/>
            </a:endParaRP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SzPct val="70000"/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626469"/>
                </a:solidFill>
                <a:latin typeface="Calibri" pitchFamily="34" charset="0"/>
              </a:rPr>
              <a:t>Real-time Clock</a:t>
            </a: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6ppm battery-backed real-time clock (&lt;0.5s per day)</a:t>
            </a: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SNTP time synchronization supported </a:t>
            </a:r>
          </a:p>
        </p:txBody>
      </p:sp>
      <p:sp>
        <p:nvSpPr>
          <p:cNvPr id="6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Measurements(Cont.)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571501" y="1329612"/>
            <a:ext cx="7643813" cy="2970330"/>
          </a:xfrm>
          <a:prstGeom prst="rect">
            <a:avLst/>
          </a:prstGeom>
        </p:spPr>
        <p:txBody>
          <a:bodyPr/>
          <a:lstStyle/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626469"/>
                </a:solidFill>
                <a:latin typeface="Calibri" pitchFamily="34" charset="0"/>
              </a:rPr>
              <a:t>Port 1 RS422/RS485, Port 2 – RS485</a:t>
            </a: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Optically isolated</a:t>
            </a: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Modbus RTU protocol</a:t>
            </a: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1,200 to 38,400 Baud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626469"/>
                </a:solidFill>
                <a:latin typeface="Calibri" pitchFamily="34" charset="0"/>
              </a:rPr>
              <a:t>Port 3 – 10/100M Ethernet</a:t>
            </a: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Modbus TCP, HTTP, SMTP, SFTP, SNMP, SNTP</a:t>
            </a:r>
            <a:endParaRPr lang="en-US" altLang="zh-TW" sz="2000" dirty="0" smtClean="0">
              <a:solidFill>
                <a:srgbClr val="626469"/>
              </a:solidFill>
              <a:latin typeface="Calibri" pitchFamily="34" charset="0"/>
            </a:endParaRP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b="1" dirty="0" smtClean="0">
                <a:solidFill>
                  <a:srgbClr val="626469"/>
                </a:solidFill>
                <a:latin typeface="Calibri" pitchFamily="34" charset="0"/>
              </a:rPr>
              <a:t>Virtual Metering</a:t>
            </a: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Up to 10 Virtual Meters</a:t>
            </a: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ü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Configurable for 1-Ø, 2-Ø or 3-Ø aggregation from any branch circuits (CB1 – 84) **from </a:t>
            </a:r>
            <a:r>
              <a:rPr lang="en-US" altLang="zh-CN" sz="1600" dirty="0" smtClean="0">
                <a:solidFill>
                  <a:srgbClr val="626469"/>
                </a:solidFill>
                <a:latin typeface="Calibri" pitchFamily="34" charset="0"/>
              </a:rPr>
              <a:t>1-Phase Sub-Meters</a:t>
            </a:r>
            <a:endParaRPr lang="en-US" altLang="zh-TW" sz="1600" dirty="0" smtClean="0">
              <a:solidFill>
                <a:srgbClr val="626469"/>
              </a:solidFill>
              <a:latin typeface="Calibri" pitchFamily="34" charset="0"/>
            </a:endParaRPr>
          </a:p>
          <a:p>
            <a:pPr marL="180000" lvl="1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endParaRPr lang="en-US" altLang="zh-TW" sz="1600" dirty="0" smtClean="0">
              <a:solidFill>
                <a:srgbClr val="626469"/>
              </a:solidFill>
              <a:latin typeface="Calibri" pitchFamily="34" charset="0"/>
            </a:endParaRPr>
          </a:p>
          <a:p>
            <a:pPr marL="180000" lvl="1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endParaRPr lang="en-US" altLang="zh-TW" sz="1600" dirty="0" smtClean="0">
              <a:solidFill>
                <a:srgbClr val="626469"/>
              </a:solidFill>
              <a:latin typeface="Calibri" pitchFamily="34" charset="0"/>
            </a:endParaRPr>
          </a:p>
          <a:p>
            <a:pPr marL="180000" lvl="1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endParaRPr lang="en-US" altLang="zh-TW" sz="1600" dirty="0" smtClean="0">
              <a:solidFill>
                <a:srgbClr val="626469"/>
              </a:solidFill>
              <a:latin typeface="Calibri" pitchFamily="34" charset="0"/>
            </a:endParaRPr>
          </a:p>
        </p:txBody>
      </p:sp>
      <p:sp>
        <p:nvSpPr>
          <p:cNvPr id="6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Measurements(Cont.)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539552" y="969572"/>
            <a:ext cx="6408710" cy="2898322"/>
          </a:xfrm>
          <a:prstGeom prst="rect">
            <a:avLst/>
          </a:prstGeom>
        </p:spPr>
        <p:txBody>
          <a:bodyPr/>
          <a:lstStyle/>
          <a:p>
            <a:pPr marL="180000" indent="-180000">
              <a:lnSpc>
                <a:spcPts val="1600"/>
              </a:lnSpc>
              <a:spcBef>
                <a:spcPts val="30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7” touch screen LCD display with LED back light</a:t>
            </a:r>
          </a:p>
          <a:p>
            <a:pPr marL="180000" indent="-180000">
              <a:lnSpc>
                <a:spcPts val="1600"/>
              </a:lnSpc>
              <a:spcBef>
                <a:spcPts val="30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35536 color, 16:9, 800x480 </a:t>
            </a:r>
          </a:p>
          <a:p>
            <a:pPr marL="180000" indent="-180000">
              <a:lnSpc>
                <a:spcPts val="1600"/>
              </a:lnSpc>
              <a:spcBef>
                <a:spcPts val="30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128MB Flash, 64MB DDR2 RAM</a:t>
            </a:r>
          </a:p>
          <a:p>
            <a:pPr marL="180000" indent="-180000">
              <a:lnSpc>
                <a:spcPts val="1600"/>
              </a:lnSpc>
              <a:spcBef>
                <a:spcPts val="30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24VDC±20%(Power Supply included in package)</a:t>
            </a:r>
          </a:p>
          <a:p>
            <a:pPr marL="180000" indent="-180000">
              <a:lnSpc>
                <a:spcPts val="1600"/>
              </a:lnSpc>
              <a:spcBef>
                <a:spcPts val="30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IP 65 protection level</a:t>
            </a:r>
          </a:p>
          <a:p>
            <a:pPr marL="180000" indent="-180000">
              <a:lnSpc>
                <a:spcPts val="1600"/>
              </a:lnSpc>
              <a:spcBef>
                <a:spcPts val="30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Operating Temp: 0 to +70</a:t>
            </a:r>
            <a:r>
              <a:rPr lang="zh-TW" altLang="zh-TW" sz="1600" dirty="0" smtClean="0">
                <a:solidFill>
                  <a:srgbClr val="626469"/>
                </a:solidFill>
                <a:latin typeface="Calibri" pitchFamily="34" charset="0"/>
              </a:rPr>
              <a:t>℃</a:t>
            </a:r>
            <a:endParaRPr lang="en-US" altLang="zh-TW" sz="1600" dirty="0" smtClean="0">
              <a:solidFill>
                <a:srgbClr val="626469"/>
              </a:solidFill>
              <a:latin typeface="Calibri" pitchFamily="34" charset="0"/>
            </a:endParaRPr>
          </a:p>
          <a:p>
            <a:pPr marL="180000" indent="-180000">
              <a:lnSpc>
                <a:spcPts val="1600"/>
              </a:lnSpc>
              <a:spcBef>
                <a:spcPts val="30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Dimensions: 200x146x41.8mm (Cutout: 192x138mm)</a:t>
            </a:r>
          </a:p>
          <a:p>
            <a:pPr marL="180000" indent="-180000">
              <a:lnSpc>
                <a:spcPts val="1600"/>
              </a:lnSpc>
              <a:spcBef>
                <a:spcPts val="30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RS422 connection to </a:t>
            </a:r>
            <a:r>
              <a:rPr lang="en-US" altLang="zh-TW" sz="1600" dirty="0">
                <a:solidFill>
                  <a:srgbClr val="626469"/>
                </a:solidFill>
                <a:latin typeface="Calibri" pitchFamily="34" charset="0"/>
              </a:rPr>
              <a:t>PMC-592’s Port </a:t>
            </a: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1</a:t>
            </a:r>
          </a:p>
          <a:p>
            <a:pPr marL="180000" indent="-180000">
              <a:lnSpc>
                <a:spcPts val="1600"/>
              </a:lnSpc>
              <a:spcBef>
                <a:spcPts val="30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>
                <a:solidFill>
                  <a:srgbClr val="626469"/>
                </a:solidFill>
                <a:latin typeface="Calibri" pitchFamily="34" charset="0"/>
              </a:rPr>
              <a:t>Standard 3M cable provided</a:t>
            </a:r>
          </a:p>
          <a:p>
            <a:pPr marL="180000" indent="-180000">
              <a:lnSpc>
                <a:spcPts val="1600"/>
              </a:lnSpc>
              <a:spcBef>
                <a:spcPts val="30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b="1" dirty="0" smtClean="0">
                <a:solidFill>
                  <a:srgbClr val="9E0C39"/>
                </a:solidFill>
                <a:latin typeface="Calibri" pitchFamily="34" charset="0"/>
              </a:rPr>
              <a:t>Maximum distance = 1500M, can be installed in the central control room</a:t>
            </a:r>
          </a:p>
          <a:p>
            <a:pPr marL="180000" lvl="1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endParaRPr lang="en-US" altLang="zh-TW" sz="1600" dirty="0" smtClean="0">
              <a:solidFill>
                <a:srgbClr val="626469"/>
              </a:solidFill>
              <a:latin typeface="Calibri" pitchFamily="34" charset="0"/>
            </a:endParaRPr>
          </a:p>
          <a:p>
            <a:pPr marL="180000" lvl="1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endParaRPr lang="en-US" altLang="zh-TW" sz="1600" dirty="0" smtClean="0">
              <a:solidFill>
                <a:srgbClr val="626469"/>
              </a:solidFill>
              <a:latin typeface="Calibri" pitchFamily="34" charset="0"/>
            </a:endParaRPr>
          </a:p>
          <a:p>
            <a:pPr marL="180000" lvl="1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endParaRPr lang="en-US" altLang="zh-TW" sz="1600" dirty="0" smtClean="0">
              <a:solidFill>
                <a:srgbClr val="626469"/>
              </a:solidFill>
              <a:latin typeface="Calibri" pitchFamily="34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3071898"/>
            <a:ext cx="1854324" cy="1588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5806" y="3507854"/>
            <a:ext cx="2034427" cy="116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9581" y="3579862"/>
            <a:ext cx="1977520" cy="1077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862" y="3579862"/>
            <a:ext cx="1913499" cy="1088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HMI-high-2_副本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275606"/>
            <a:ext cx="1952126" cy="1545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標題 7"/>
          <p:cNvSpPr txBox="1">
            <a:spLocks/>
          </p:cNvSpPr>
          <p:nvPr/>
        </p:nvSpPr>
        <p:spPr>
          <a:xfrm>
            <a:off x="539553" y="249492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PMC-592 HMI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611562" y="1293608"/>
            <a:ext cx="4176463" cy="3510390"/>
          </a:xfrm>
          <a:prstGeom prst="rect">
            <a:avLst/>
          </a:prstGeom>
        </p:spPr>
        <p:txBody>
          <a:bodyPr/>
          <a:lstStyle/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CT Primary Ratings (In)</a:t>
            </a:r>
            <a:r>
              <a:rPr lang="zh-TW" altLang="zh-TW" sz="1600" dirty="0" smtClean="0">
                <a:solidFill>
                  <a:srgbClr val="626469"/>
                </a:solidFill>
                <a:latin typeface="Calibri" pitchFamily="34" charset="0"/>
              </a:rPr>
              <a:t>：</a:t>
            </a:r>
            <a:endParaRPr lang="en-US" altLang="zh-TW" sz="1600" dirty="0" smtClean="0">
              <a:solidFill>
                <a:srgbClr val="626469"/>
              </a:solidFill>
              <a:latin typeface="Calibri" pitchFamily="34" charset="0"/>
            </a:endParaRPr>
          </a:p>
          <a:p>
            <a:pPr marL="637200" lvl="3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p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400A</a:t>
            </a:r>
          </a:p>
          <a:p>
            <a:pPr marL="637200" lvl="3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p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600A</a:t>
            </a:r>
          </a:p>
          <a:p>
            <a:pPr marL="637200" lvl="3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p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800A</a:t>
            </a:r>
          </a:p>
          <a:p>
            <a:pPr marL="637200" lvl="3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p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1000A</a:t>
            </a:r>
          </a:p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CT Secondary Rating</a:t>
            </a:r>
            <a:r>
              <a:rPr lang="zh-TW" altLang="zh-TW" sz="1600" dirty="0" smtClean="0">
                <a:solidFill>
                  <a:srgbClr val="626469"/>
                </a:solidFill>
                <a:latin typeface="Calibri" pitchFamily="34" charset="0"/>
              </a:rPr>
              <a:t>：</a:t>
            </a:r>
            <a:endParaRPr lang="en-US" altLang="zh-TW" sz="1600" dirty="0" smtClean="0">
              <a:solidFill>
                <a:srgbClr val="626469"/>
              </a:solidFill>
              <a:latin typeface="Calibri" pitchFamily="34" charset="0"/>
            </a:endParaRPr>
          </a:p>
          <a:p>
            <a:pPr marL="637200" lvl="2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p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1A</a:t>
            </a:r>
          </a:p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Consumption</a:t>
            </a:r>
            <a:r>
              <a:rPr lang="zh-TW" altLang="zh-TW" sz="1600" dirty="0" smtClean="0">
                <a:solidFill>
                  <a:srgbClr val="626469"/>
                </a:solidFill>
                <a:latin typeface="Calibri" pitchFamily="34" charset="0"/>
              </a:rPr>
              <a:t>：</a:t>
            </a: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&lt; 0.1VA /phase @ In</a:t>
            </a:r>
          </a:p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Accuracy range</a:t>
            </a:r>
            <a:r>
              <a:rPr lang="zh-TW" altLang="zh-TW" sz="1600" dirty="0" smtClean="0">
                <a:solidFill>
                  <a:srgbClr val="626469"/>
                </a:solidFill>
                <a:latin typeface="Calibri" pitchFamily="34" charset="0"/>
              </a:rPr>
              <a:t>：</a:t>
            </a: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0.01</a:t>
            </a:r>
            <a:r>
              <a:rPr lang="zh-TW" altLang="zh-TW" sz="1600" dirty="0" smtClean="0">
                <a:solidFill>
                  <a:srgbClr val="626469"/>
                </a:solidFill>
                <a:latin typeface="Calibri" pitchFamily="34" charset="0"/>
              </a:rPr>
              <a:t>～</a:t>
            </a: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1.0In</a:t>
            </a:r>
          </a:p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Starting point</a:t>
            </a:r>
            <a:r>
              <a:rPr lang="zh-TW" altLang="zh-TW" sz="1600" dirty="0" smtClean="0">
                <a:solidFill>
                  <a:srgbClr val="626469"/>
                </a:solidFill>
                <a:latin typeface="Calibri" pitchFamily="34" charset="0"/>
              </a:rPr>
              <a:t>：</a:t>
            </a: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0.4%In</a:t>
            </a:r>
          </a:p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Overload</a:t>
            </a:r>
            <a:r>
              <a:rPr lang="zh-TW" altLang="zh-TW" sz="1600" dirty="0" smtClean="0">
                <a:solidFill>
                  <a:srgbClr val="626469"/>
                </a:solidFill>
                <a:latin typeface="Calibri" pitchFamily="34" charset="0"/>
              </a:rPr>
              <a:t>：</a:t>
            </a: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0 to 1.2In Continuous</a:t>
            </a:r>
          </a:p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endParaRPr lang="en-US" altLang="zh-TW" sz="1600" dirty="0" smtClean="0">
              <a:solidFill>
                <a:srgbClr val="626469"/>
              </a:solidFill>
              <a:latin typeface="Calibri" pitchFamily="34" charset="0"/>
            </a:endParaRPr>
          </a:p>
          <a:p>
            <a:pPr marL="180000" lvl="1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endParaRPr lang="en-US" altLang="zh-TW" sz="1600" dirty="0" smtClean="0">
              <a:solidFill>
                <a:srgbClr val="626469"/>
              </a:solidFill>
              <a:latin typeface="Calibri" pitchFamily="34" charset="0"/>
            </a:endParaRPr>
          </a:p>
          <a:p>
            <a:pPr marL="180000" lvl="1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endParaRPr lang="en-US" altLang="zh-TW" sz="1600" dirty="0" smtClean="0">
              <a:solidFill>
                <a:srgbClr val="626469"/>
              </a:solidFill>
              <a:latin typeface="Calibri" pitchFamily="34" charset="0"/>
            </a:endParaRPr>
          </a:p>
          <a:p>
            <a:pPr marL="180000" lvl="1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endParaRPr lang="en-US" altLang="zh-TW" sz="1600" dirty="0" smtClean="0">
              <a:solidFill>
                <a:srgbClr val="626469"/>
              </a:solidFill>
              <a:latin typeface="Calibri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635646"/>
            <a:ext cx="1584176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Mains Split Core CT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11562" y="915566"/>
            <a:ext cx="5256582" cy="3816424"/>
          </a:xfrm>
          <a:prstGeom prst="rect">
            <a:avLst/>
          </a:prstGeom>
        </p:spPr>
        <p:txBody>
          <a:bodyPr/>
          <a:lstStyle/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2  CT spacing distances (center-to-center), ¾” &amp; 1”, to adapt to various MCBs.</a:t>
            </a:r>
          </a:p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In = 50A (max. 100A continuous)</a:t>
            </a:r>
          </a:p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>
                <a:solidFill>
                  <a:srgbClr val="626469"/>
                </a:solidFill>
                <a:latin typeface="Calibri" pitchFamily="34" charset="0"/>
              </a:rPr>
              <a:t>Range</a:t>
            </a:r>
            <a:r>
              <a:rPr lang="zh-TW" altLang="zh-TW" sz="1600" dirty="0" smtClean="0">
                <a:solidFill>
                  <a:srgbClr val="626469"/>
                </a:solidFill>
                <a:latin typeface="Calibri" pitchFamily="34" charset="0"/>
              </a:rPr>
              <a:t>：</a:t>
            </a: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0.01xIn </a:t>
            </a:r>
            <a:r>
              <a:rPr lang="en-US" altLang="zh-TW" sz="1600" dirty="0">
                <a:solidFill>
                  <a:srgbClr val="626469"/>
                </a:solidFill>
                <a:latin typeface="Calibri" pitchFamily="34" charset="0"/>
              </a:rPr>
              <a:t>- 2xIn</a:t>
            </a:r>
          </a:p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>
                <a:solidFill>
                  <a:srgbClr val="626469"/>
                </a:solidFill>
                <a:latin typeface="Calibri" pitchFamily="34" charset="0"/>
              </a:rPr>
              <a:t>Starting Current: 20mA</a:t>
            </a:r>
          </a:p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500A overload for 1s</a:t>
            </a:r>
          </a:p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Branch CT accuracy: 0.1%</a:t>
            </a:r>
          </a:p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Open-circuit protection</a:t>
            </a:r>
          </a:p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b="1" dirty="0" smtClean="0">
                <a:solidFill>
                  <a:srgbClr val="9E0C39"/>
                </a:solidFill>
                <a:latin typeface="Calibri" pitchFamily="34" charset="0"/>
              </a:rPr>
              <a:t>Bi-directional measurements</a:t>
            </a:r>
          </a:p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Installed beside PDU’s branch MCB to simplify wiring</a:t>
            </a:r>
          </a:p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Flexible configuration: programmable CT polarity, CT sequence, voltage reference per branch circuit</a:t>
            </a:r>
          </a:p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CT Strip orientation (Cross-over or Sequential)</a:t>
            </a:r>
          </a:p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The pole count, orientation and the polarity of the CT strip are all configurable to adapt to different panel layouts</a:t>
            </a:r>
          </a:p>
        </p:txBody>
      </p:sp>
      <p:pic>
        <p:nvPicPr>
          <p:cNvPr id="6" name="图片 7" descr="PMC-592_CT条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96136" y="3186557"/>
            <a:ext cx="2232248" cy="1257401"/>
          </a:xfrm>
          <a:prstGeom prst="rect">
            <a:avLst/>
          </a:prstGeom>
        </p:spPr>
      </p:pic>
      <p:sp>
        <p:nvSpPr>
          <p:cNvPr id="8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Branch CT Strip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pic>
        <p:nvPicPr>
          <p:cNvPr id="23553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131590"/>
            <a:ext cx="2231058" cy="1317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11562" y="1059582"/>
            <a:ext cx="4896542" cy="1872208"/>
          </a:xfrm>
          <a:prstGeom prst="rect">
            <a:avLst/>
          </a:prstGeom>
        </p:spPr>
        <p:txBody>
          <a:bodyPr/>
          <a:lstStyle/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Can supply the exact number of SCCT needed</a:t>
            </a:r>
          </a:p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SCCT is compatible for any branch feeder</a:t>
            </a:r>
          </a:p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Standard cable length for adapter board: 1.8m, optional 6m and 10m</a:t>
            </a:r>
          </a:p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Standard SCCT output wire length: 2m</a:t>
            </a:r>
          </a:p>
          <a:p>
            <a:pPr marL="180000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1600" dirty="0" smtClean="0">
                <a:solidFill>
                  <a:srgbClr val="626469"/>
                </a:solidFill>
                <a:latin typeface="Calibri" pitchFamily="34" charset="0"/>
              </a:rPr>
              <a:t>Total cable length should not exceed 12m to ensure  accuracy</a:t>
            </a:r>
          </a:p>
        </p:txBody>
      </p:sp>
      <p:sp>
        <p:nvSpPr>
          <p:cNvPr id="8" name="標題 7"/>
          <p:cNvSpPr txBox="1">
            <a:spLocks/>
          </p:cNvSpPr>
          <p:nvPr/>
        </p:nvSpPr>
        <p:spPr>
          <a:xfrm>
            <a:off x="539553" y="123478"/>
            <a:ext cx="518457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Branch SCCT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9" name="圓角矩形 8"/>
          <p:cNvSpPr/>
          <p:nvPr/>
        </p:nvSpPr>
        <p:spPr bwMode="auto">
          <a:xfrm>
            <a:off x="6516216" y="195486"/>
            <a:ext cx="2520280" cy="4464496"/>
          </a:xfrm>
          <a:prstGeom prst="roundRect">
            <a:avLst/>
          </a:prstGeom>
          <a:solidFill>
            <a:srgbClr val="83A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" name="Picture 2" descr="PMC-592开孔尺寸图(适配器)-透视图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4393" y="339502"/>
            <a:ext cx="1684071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64393" y="1599075"/>
            <a:ext cx="1656184" cy="1260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圓角矩形 13"/>
          <p:cNvSpPr/>
          <p:nvPr/>
        </p:nvSpPr>
        <p:spPr bwMode="auto">
          <a:xfrm>
            <a:off x="107504" y="2859782"/>
            <a:ext cx="7128792" cy="1800200"/>
          </a:xfrm>
          <a:prstGeom prst="roundRect">
            <a:avLst/>
          </a:prstGeom>
          <a:solidFill>
            <a:srgbClr val="83A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6" name="Picture 3" descr="适配板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2931790"/>
            <a:ext cx="2160240" cy="1623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56" y="3010053"/>
            <a:ext cx="6012160" cy="148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11561" y="987574"/>
            <a:ext cx="5400599" cy="3672408"/>
          </a:xfrm>
          <a:prstGeom prst="rect">
            <a:avLst/>
          </a:prstGeom>
        </p:spPr>
        <p:txBody>
          <a:bodyPr/>
          <a:lstStyle/>
          <a:p>
            <a:pPr marL="180000" indent="-180000">
              <a:spcBef>
                <a:spcPts val="480"/>
              </a:spcBef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TC1, TC2</a:t>
            </a:r>
          </a:p>
          <a:p>
            <a:pPr marL="180000" indent="-180000">
              <a:spcBef>
                <a:spcPts val="480"/>
              </a:spcBef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Temp. Range: -40 to 200 </a:t>
            </a:r>
            <a:r>
              <a:rPr lang="en-US" altLang="zh-TW" baseline="30000" dirty="0" smtClean="0">
                <a:solidFill>
                  <a:srgbClr val="626469"/>
                </a:solidFill>
                <a:latin typeface="Calibri" pitchFamily="34" charset="0"/>
              </a:rPr>
              <a:t>0</a:t>
            </a: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C</a:t>
            </a:r>
          </a:p>
          <a:p>
            <a:pPr marL="180000" indent="-180000">
              <a:spcBef>
                <a:spcPts val="480"/>
              </a:spcBef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Accuracy: ±1.0 </a:t>
            </a:r>
            <a:r>
              <a:rPr lang="en-US" altLang="zh-TW" baseline="30000" dirty="0" smtClean="0">
                <a:solidFill>
                  <a:srgbClr val="626469"/>
                </a:solidFill>
                <a:latin typeface="Calibri" pitchFamily="34" charset="0"/>
              </a:rPr>
              <a:t>0</a:t>
            </a: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C</a:t>
            </a:r>
          </a:p>
          <a:p>
            <a:pPr marL="180000" indent="-180000">
              <a:spcBef>
                <a:spcPts val="480"/>
              </a:spcBef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Resolution: 0.1 </a:t>
            </a:r>
            <a:r>
              <a:rPr lang="en-US" altLang="zh-TW" baseline="30000" dirty="0" smtClean="0">
                <a:solidFill>
                  <a:srgbClr val="626469"/>
                </a:solidFill>
                <a:latin typeface="Calibri" pitchFamily="34" charset="0"/>
              </a:rPr>
              <a:t>0</a:t>
            </a: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C</a:t>
            </a:r>
          </a:p>
          <a:p>
            <a:pPr marL="180000" indent="-180000">
              <a:spcBef>
                <a:spcPts val="480"/>
              </a:spcBef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PDU’s Cabinet, Transformer, IDC hot ambient. </a:t>
            </a:r>
            <a:endParaRPr lang="zh-TW" altLang="zh-TW" dirty="0" smtClean="0">
              <a:solidFill>
                <a:srgbClr val="626469"/>
              </a:solidFill>
              <a:latin typeface="Calibri" pitchFamily="34" charset="0"/>
            </a:endParaRPr>
          </a:p>
          <a:p>
            <a:pPr marL="180000" indent="-180000">
              <a:spcBef>
                <a:spcPts val="480"/>
              </a:spcBef>
              <a:buClr>
                <a:srgbClr val="83A100"/>
              </a:buClr>
              <a:buSzPct val="70000"/>
              <a:buFont typeface="Wingdings" pitchFamily="2" charset="2"/>
              <a:buChar char="l"/>
            </a:pPr>
            <a:endParaRPr lang="en-US" altLang="zh-TW" dirty="0" smtClean="0">
              <a:solidFill>
                <a:srgbClr val="626469"/>
              </a:solidFill>
              <a:latin typeface="Calibri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1032" y="1215116"/>
            <a:ext cx="2819400" cy="1932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標題 7"/>
          <p:cNvSpPr txBox="1">
            <a:spLocks/>
          </p:cNvSpPr>
          <p:nvPr/>
        </p:nvSpPr>
        <p:spPr>
          <a:xfrm>
            <a:off x="539553" y="123478"/>
            <a:ext cx="44644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RTD Input(PT100)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27584" y="2859782"/>
            <a:ext cx="4032448" cy="1754326"/>
          </a:xfrm>
          <a:prstGeom prst="rect">
            <a:avLst/>
          </a:prstGeom>
          <a:solidFill>
            <a:srgbClr val="83A100"/>
          </a:solidFill>
        </p:spPr>
        <p:txBody>
          <a:bodyPr wrap="square">
            <a:spAutoFit/>
          </a:bodyPr>
          <a:lstStyle/>
          <a:p>
            <a:r>
              <a:rPr lang="en-US" altLang="zh-TW" sz="1200" b="1" dirty="0" smtClean="0">
                <a:solidFill>
                  <a:srgbClr val="9E0C39"/>
                </a:solidFill>
                <a:latin typeface="Calibri" pitchFamily="34" charset="0"/>
              </a:rPr>
              <a:t>                       </a:t>
            </a:r>
          </a:p>
          <a:p>
            <a:r>
              <a:rPr lang="en-US" altLang="zh-TW" sz="1200" b="1" dirty="0" smtClean="0">
                <a:solidFill>
                  <a:srgbClr val="9E0C39"/>
                </a:solidFill>
                <a:latin typeface="Calibri" pitchFamily="34" charset="0"/>
              </a:rPr>
              <a:t>                          TIA-942: </a:t>
            </a:r>
          </a:p>
          <a:p>
            <a:endParaRPr lang="en-US" altLang="zh-TW" sz="1200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US" altLang="zh-TW" sz="1200" dirty="0" smtClean="0">
                <a:solidFill>
                  <a:schemeClr val="bg1"/>
                </a:solidFill>
                <a:latin typeface="Calibri" pitchFamily="34" charset="0"/>
              </a:rPr>
              <a:t>The temperature and humidity shall be controlled to provide continuous operating ranges for temperature and humidity: </a:t>
            </a:r>
          </a:p>
          <a:p>
            <a:r>
              <a:rPr lang="en-US" altLang="zh-TW" sz="1200" dirty="0" smtClean="0">
                <a:solidFill>
                  <a:schemeClr val="bg1"/>
                </a:solidFill>
                <a:latin typeface="Calibri" pitchFamily="34" charset="0"/>
              </a:rPr>
              <a:t>- dry Bulb Temperature: 20</a:t>
            </a:r>
            <a:r>
              <a:rPr lang="en-US" altLang="zh-TW" sz="1200" baseline="30000" dirty="0" smtClean="0">
                <a:solidFill>
                  <a:schemeClr val="bg1"/>
                </a:solidFill>
                <a:latin typeface="Calibri" pitchFamily="34" charset="0"/>
              </a:rPr>
              <a:t> 0</a:t>
            </a:r>
            <a:r>
              <a:rPr lang="en-US" altLang="zh-TW" sz="1200" dirty="0" smtClean="0">
                <a:solidFill>
                  <a:schemeClr val="bg1"/>
                </a:solidFill>
                <a:latin typeface="Calibri" pitchFamily="34" charset="0"/>
              </a:rPr>
              <a:t>C to 25 </a:t>
            </a:r>
            <a:r>
              <a:rPr lang="en-US" altLang="zh-TW" sz="1200" baseline="30000" dirty="0" smtClean="0">
                <a:solidFill>
                  <a:schemeClr val="bg1"/>
                </a:solidFill>
                <a:latin typeface="Calibri" pitchFamily="34" charset="0"/>
              </a:rPr>
              <a:t>0</a:t>
            </a:r>
            <a:r>
              <a:rPr lang="en-US" altLang="zh-TW" sz="1200" dirty="0" smtClean="0">
                <a:solidFill>
                  <a:schemeClr val="bg1"/>
                </a:solidFill>
                <a:latin typeface="Calibri" pitchFamily="34" charset="0"/>
              </a:rPr>
              <a:t>C; </a:t>
            </a:r>
          </a:p>
          <a:p>
            <a:r>
              <a:rPr lang="en-US" altLang="zh-TW" sz="1200" dirty="0" smtClean="0">
                <a:solidFill>
                  <a:schemeClr val="bg1"/>
                </a:solidFill>
                <a:latin typeface="Calibri" pitchFamily="34" charset="0"/>
              </a:rPr>
              <a:t>- relative Humidity: 40% to 55%; </a:t>
            </a:r>
          </a:p>
          <a:p>
            <a:r>
              <a:rPr lang="en-US" altLang="zh-TW" sz="1200" dirty="0" smtClean="0">
                <a:solidFill>
                  <a:schemeClr val="bg1"/>
                </a:solidFill>
                <a:latin typeface="Calibri" pitchFamily="34" charset="0"/>
              </a:rPr>
              <a:t>- maximum Dew Point: 21 </a:t>
            </a:r>
            <a:r>
              <a:rPr lang="en-US" altLang="zh-TW" sz="1200" baseline="30000" dirty="0" smtClean="0">
                <a:solidFill>
                  <a:schemeClr val="bg1"/>
                </a:solidFill>
                <a:latin typeface="Calibri" pitchFamily="34" charset="0"/>
              </a:rPr>
              <a:t>0</a:t>
            </a:r>
            <a:r>
              <a:rPr lang="en-US" altLang="zh-TW" sz="1200" dirty="0" smtClean="0">
                <a:solidFill>
                  <a:schemeClr val="bg1"/>
                </a:solidFill>
                <a:latin typeface="Calibri" pitchFamily="34" charset="0"/>
              </a:rPr>
              <a:t>C ; </a:t>
            </a:r>
          </a:p>
          <a:p>
            <a:r>
              <a:rPr lang="en-US" altLang="zh-TW" sz="1200" dirty="0" smtClean="0">
                <a:solidFill>
                  <a:schemeClr val="bg1"/>
                </a:solidFill>
                <a:latin typeface="Calibri" pitchFamily="34" charset="0"/>
              </a:rPr>
              <a:t>- maximum Rate of Change: 5 </a:t>
            </a:r>
            <a:r>
              <a:rPr lang="en-US" altLang="zh-TW" sz="1200" baseline="30000" dirty="0" smtClean="0">
                <a:solidFill>
                  <a:schemeClr val="bg1"/>
                </a:solidFill>
                <a:latin typeface="Calibri" pitchFamily="34" charset="0"/>
              </a:rPr>
              <a:t>0</a:t>
            </a:r>
            <a:r>
              <a:rPr lang="en-US" altLang="zh-TW" sz="1200" dirty="0" smtClean="0">
                <a:solidFill>
                  <a:schemeClr val="bg1"/>
                </a:solidFill>
                <a:latin typeface="Calibri" pitchFamily="34" charset="0"/>
              </a:rPr>
              <a:t>C  per hour; </a:t>
            </a:r>
            <a:endParaRPr lang="zh-TW" alt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931790"/>
            <a:ext cx="890897" cy="412626"/>
          </a:xfrm>
          <a:prstGeom prst="rect">
            <a:avLst/>
          </a:prstGeom>
          <a:noFill/>
          <a:ln w="25400">
            <a:solidFill>
              <a:srgbClr val="83A1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51520" y="1104587"/>
            <a:ext cx="4216523" cy="3006334"/>
          </a:xfrm>
          <a:prstGeom prst="rect">
            <a:avLst/>
          </a:prstGeom>
        </p:spPr>
        <p:txBody>
          <a:bodyPr/>
          <a:lstStyle/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Triggered by alarm (Mains-I, Mains-II), DI/DO or manual operation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Up to 16 records in COMTRADE file format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Each log contains all V and I channels of Mains-I and Mains-II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dirty="0" smtClean="0">
                <a:solidFill>
                  <a:srgbClr val="626469"/>
                </a:solidFill>
                <a:latin typeface="Calibri" pitchFamily="34" charset="0"/>
              </a:rPr>
              <a:t>Configurable sampling rates: 64x150, 32x300, 16x600 (samples x cycles)</a:t>
            </a:r>
            <a:endParaRPr lang="zh-TW" altLang="en-US" dirty="0" smtClean="0">
              <a:solidFill>
                <a:srgbClr val="626469"/>
              </a:solidFill>
              <a:latin typeface="Calibri" pitchFamily="34" charset="0"/>
            </a:endParaRPr>
          </a:p>
          <a:p>
            <a:pPr marL="180000" lvl="1" indent="-180000">
              <a:lnSpc>
                <a:spcPts val="1600"/>
              </a:lnSpc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endParaRPr lang="zh-TW" altLang="en-US" dirty="0" smtClean="0">
              <a:solidFill>
                <a:srgbClr val="626469"/>
              </a:solidFill>
              <a:latin typeface="Calibri" pitchFamily="34" charset="0"/>
            </a:endParaRPr>
          </a:p>
        </p:txBody>
      </p:sp>
      <p:sp>
        <p:nvSpPr>
          <p:cNvPr id="7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Waveform Recording(*)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1560" y="4011910"/>
            <a:ext cx="25436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Calibri" pitchFamily="34" charset="0"/>
                <a:ea typeface="楷体_GB2312" pitchFamily="49" charset="-122"/>
              </a:rPr>
              <a:t>(*Not officially launched)</a:t>
            </a:r>
            <a:endParaRPr lang="zh-TW" altLang="en-US" dirty="0">
              <a:solidFill>
                <a:srgbClr val="9E0C39"/>
              </a:solidFill>
              <a:latin typeface="Calibri" pitchFamily="34" charset="0"/>
            </a:endParaRPr>
          </a:p>
        </p:txBody>
      </p:sp>
      <p:pic>
        <p:nvPicPr>
          <p:cNvPr id="14337" name="Picture 1" descr="IMG_18062014_2010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347614"/>
            <a:ext cx="4178536" cy="2812664"/>
          </a:xfrm>
          <a:prstGeom prst="rect">
            <a:avLst/>
          </a:prstGeom>
          <a:noFill/>
          <a:ln w="9525">
            <a:solidFill>
              <a:srgbClr val="9E0C39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360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Intelligent Branch Utilization Status </a:t>
            </a: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 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pic>
        <p:nvPicPr>
          <p:cNvPr id="7" name="Picture 1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00824" y="1923678"/>
            <a:ext cx="3116363" cy="197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539552" y="1059582"/>
            <a:ext cx="835292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For each current channel, an ON/OFF status is provided to indicate the “Branch Utilization” status. 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This will avoid the false LOW or LOW-LOW alarm.</a:t>
            </a:r>
          </a:p>
        </p:txBody>
      </p:sp>
      <p:sp>
        <p:nvSpPr>
          <p:cNvPr id="11" name="圓角矩形 10"/>
          <p:cNvSpPr/>
          <p:nvPr/>
        </p:nvSpPr>
        <p:spPr bwMode="auto">
          <a:xfrm>
            <a:off x="1763688" y="3846408"/>
            <a:ext cx="2520280" cy="864096"/>
          </a:xfrm>
          <a:prstGeom prst="roundRect">
            <a:avLst/>
          </a:prstGeom>
          <a:solidFill>
            <a:srgbClr val="83A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Picture 2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4193425"/>
            <a:ext cx="2209800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圓角矩形 12"/>
          <p:cNvSpPr/>
          <p:nvPr/>
        </p:nvSpPr>
        <p:spPr bwMode="auto">
          <a:xfrm>
            <a:off x="4572000" y="3846408"/>
            <a:ext cx="2520280" cy="864096"/>
          </a:xfrm>
          <a:prstGeom prst="roundRect">
            <a:avLst/>
          </a:prstGeom>
          <a:solidFill>
            <a:srgbClr val="83A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Picture 27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4134440"/>
            <a:ext cx="2278063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矩形 15"/>
          <p:cNvSpPr/>
          <p:nvPr/>
        </p:nvSpPr>
        <p:spPr>
          <a:xfrm>
            <a:off x="1763688" y="3795886"/>
            <a:ext cx="24582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600" b="1" dirty="0" smtClean="0">
                <a:solidFill>
                  <a:schemeClr val="bg1"/>
                </a:solidFill>
                <a:latin typeface="Calibri" pitchFamily="34" charset="0"/>
              </a:rPr>
              <a:t>Logic diagram of ON status</a:t>
            </a:r>
            <a:endParaRPr lang="zh-TW" altLang="en-US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572000" y="3795886"/>
            <a:ext cx="25127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600" b="1" dirty="0" smtClean="0">
                <a:solidFill>
                  <a:schemeClr val="bg1"/>
                </a:solidFill>
                <a:latin typeface="Calibri" pitchFamily="34" charset="0"/>
              </a:rPr>
              <a:t>Logic diagram of OFF status</a:t>
            </a:r>
            <a:endParaRPr lang="zh-TW" altLang="en-US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84537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51521" y="1005576"/>
            <a:ext cx="4320479" cy="2430270"/>
          </a:xfrm>
          <a:prstGeom prst="rect">
            <a:avLst/>
          </a:prstGeom>
        </p:spPr>
        <p:txBody>
          <a:bodyPr/>
          <a:lstStyle/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2000" dirty="0" smtClean="0">
                <a:solidFill>
                  <a:srgbClr val="333333"/>
                </a:solidFill>
                <a:latin typeface="Calibri" pitchFamily="34" charset="0"/>
              </a:rPr>
              <a:t>Sophisticated Alarming functions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2000" dirty="0" smtClean="0">
                <a:solidFill>
                  <a:srgbClr val="333333"/>
                </a:solidFill>
                <a:latin typeface="Calibri" pitchFamily="34" charset="0"/>
              </a:rPr>
              <a:t>Latched Alarms</a:t>
            </a:r>
          </a:p>
          <a:p>
            <a:pPr marL="742950" lvl="3" indent="-285750"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anose="05000000000000000000" pitchFamily="2" charset="2"/>
              <a:buChar char="q"/>
            </a:pPr>
            <a:r>
              <a:rPr lang="en-US" altLang="zh-TW" sz="1600" dirty="0" smtClean="0">
                <a:solidFill>
                  <a:srgbClr val="333333"/>
                </a:solidFill>
                <a:latin typeface="Calibri" pitchFamily="34" charset="0"/>
              </a:rPr>
              <a:t>H-H, High, Low, L-L and </a:t>
            </a:r>
            <a:r>
              <a:rPr lang="en-US" altLang="zh-TW" sz="1600" dirty="0" smtClean="0">
                <a:solidFill>
                  <a:srgbClr val="FF0000"/>
                </a:solidFill>
                <a:latin typeface="Calibri" pitchFamily="34" charset="0"/>
              </a:rPr>
              <a:t>L-Off</a:t>
            </a:r>
            <a:r>
              <a:rPr lang="en-US" altLang="zh-TW" sz="1600" dirty="0" smtClean="0">
                <a:solidFill>
                  <a:srgbClr val="7030A0"/>
                </a:solidFill>
                <a:latin typeface="Calibri" pitchFamily="34" charset="0"/>
              </a:rPr>
              <a:t> </a:t>
            </a:r>
          </a:p>
          <a:p>
            <a:pPr marL="742950" lvl="3" indent="-285750"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anose="05000000000000000000" pitchFamily="2" charset="2"/>
              <a:buChar char="q"/>
            </a:pPr>
            <a:r>
              <a:rPr lang="en-US" altLang="zh-TW" sz="1600" dirty="0" smtClean="0">
                <a:solidFill>
                  <a:srgbClr val="333333"/>
                </a:solidFill>
                <a:latin typeface="Calibri" pitchFamily="34" charset="0"/>
              </a:rPr>
              <a:t>Status with Time Delay and Counter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l"/>
            </a:pPr>
            <a:r>
              <a:rPr lang="en-US" altLang="zh-TW" sz="2000" dirty="0" smtClean="0">
                <a:solidFill>
                  <a:srgbClr val="333333"/>
                </a:solidFill>
                <a:latin typeface="Calibri" pitchFamily="34" charset="0"/>
              </a:rPr>
              <a:t>Momentary Alarms</a:t>
            </a:r>
          </a:p>
          <a:p>
            <a:pPr marL="742950" lvl="2" indent="-285750"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anose="05000000000000000000" pitchFamily="2" charset="2"/>
              <a:buChar char="q"/>
            </a:pPr>
            <a:r>
              <a:rPr lang="en-US" altLang="zh-TW" sz="1600" dirty="0" smtClean="0">
                <a:solidFill>
                  <a:srgbClr val="333333"/>
                </a:solidFill>
                <a:latin typeface="Calibri" pitchFamily="34" charset="0"/>
              </a:rPr>
              <a:t>High and Low with hysteresis settings</a:t>
            </a:r>
          </a:p>
          <a:p>
            <a:pPr marL="742950" lvl="2" indent="-285750"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anose="05000000000000000000" pitchFamily="2" charset="2"/>
              <a:buChar char="q"/>
            </a:pPr>
            <a:r>
              <a:rPr lang="en-US" altLang="zh-TW" sz="1600" dirty="0" smtClean="0">
                <a:solidFill>
                  <a:srgbClr val="333333"/>
                </a:solidFill>
                <a:latin typeface="Calibri" pitchFamily="34" charset="0"/>
              </a:rPr>
              <a:t>Status only</a:t>
            </a:r>
            <a:endParaRPr lang="zh-TW" altLang="en-US" sz="1600" dirty="0" smtClean="0">
              <a:solidFill>
                <a:srgbClr val="333333"/>
              </a:solidFill>
              <a:latin typeface="Calibri" pitchFamily="34" charset="0"/>
            </a:endParaRPr>
          </a:p>
        </p:txBody>
      </p:sp>
      <p:sp>
        <p:nvSpPr>
          <p:cNvPr id="8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Alarm &amp; Setpoint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11" name="圓角矩形 10"/>
          <p:cNvSpPr/>
          <p:nvPr/>
        </p:nvSpPr>
        <p:spPr bwMode="auto">
          <a:xfrm>
            <a:off x="4716016" y="771550"/>
            <a:ext cx="3960440" cy="1800200"/>
          </a:xfrm>
          <a:prstGeom prst="roundRect">
            <a:avLst/>
          </a:prstGeom>
          <a:solidFill>
            <a:srgbClr val="83A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Picture 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131590"/>
            <a:ext cx="3657600" cy="128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矩形 12"/>
          <p:cNvSpPr/>
          <p:nvPr/>
        </p:nvSpPr>
        <p:spPr>
          <a:xfrm>
            <a:off x="5148064" y="771550"/>
            <a:ext cx="3221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Calibri" pitchFamily="34" charset="0"/>
              </a:rPr>
              <a:t>Logic diagram of power H alarm</a:t>
            </a:r>
            <a:endParaRPr lang="zh-TW" alt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917" y="2635077"/>
            <a:ext cx="3382606" cy="205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ular Callout 6"/>
          <p:cNvSpPr/>
          <p:nvPr/>
        </p:nvSpPr>
        <p:spPr bwMode="auto">
          <a:xfrm>
            <a:off x="5724128" y="771550"/>
            <a:ext cx="3312368" cy="3969732"/>
          </a:xfrm>
          <a:prstGeom prst="wedgeRoundRectCallout">
            <a:avLst>
              <a:gd name="adj1" fmla="val -34521"/>
              <a:gd name="adj2" fmla="val -52235"/>
              <a:gd name="adj3" fmla="val 16667"/>
            </a:avLst>
          </a:prstGeom>
          <a:solidFill>
            <a:srgbClr val="626469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TW" altLang="en-US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lvl="0" eaLnBrk="0" hangingPunct="0">
              <a:lnSpc>
                <a:spcPct val="95000"/>
              </a:lnSpc>
              <a:buClr>
                <a:srgbClr val="000000"/>
              </a:buClr>
              <a:buSzPct val="100000"/>
              <a:defRPr/>
            </a:pPr>
            <a:r>
              <a:rPr lang="en-US" altLang="zh-TW" sz="360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Pioneer’s Alarming Requirements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7" name="圓角矩形 6"/>
          <p:cNvSpPr/>
          <p:nvPr/>
        </p:nvSpPr>
        <p:spPr bwMode="auto">
          <a:xfrm>
            <a:off x="683568" y="636826"/>
            <a:ext cx="4752528" cy="4104456"/>
          </a:xfrm>
          <a:prstGeom prst="roundRect">
            <a:avLst/>
          </a:prstGeom>
          <a:solidFill>
            <a:srgbClr val="83A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75656" y="627534"/>
            <a:ext cx="3282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chemeClr val="bg1"/>
                </a:solidFill>
                <a:latin typeface="Calibri" pitchFamily="34" charset="0"/>
              </a:rPr>
              <a:t>Specifications from Emerson FPC</a:t>
            </a:r>
            <a:endParaRPr lang="zh-TW" alt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24858"/>
            <a:ext cx="4427379" cy="3528392"/>
          </a:xfrm>
          <a:prstGeom prst="rect">
            <a:avLst/>
          </a:prstGeom>
          <a:noFill/>
          <a:ln w="9525">
            <a:solidFill>
              <a:srgbClr val="83A100"/>
            </a:solidFill>
            <a:miter lim="800000"/>
            <a:headEnd/>
            <a:tailEnd/>
          </a:ln>
        </p:spPr>
      </p:pic>
      <p:sp>
        <p:nvSpPr>
          <p:cNvPr id="10" name="禁止標誌 9"/>
          <p:cNvSpPr/>
          <p:nvPr/>
        </p:nvSpPr>
        <p:spPr bwMode="auto">
          <a:xfrm>
            <a:off x="2483768" y="2509034"/>
            <a:ext cx="144016" cy="144016"/>
          </a:xfrm>
          <a:prstGeom prst="noSmoking">
            <a:avLst/>
          </a:prstGeom>
          <a:solidFill>
            <a:srgbClr val="9E0C3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禁止標誌 10"/>
          <p:cNvSpPr/>
          <p:nvPr/>
        </p:nvSpPr>
        <p:spPr bwMode="auto">
          <a:xfrm>
            <a:off x="2051720" y="2653050"/>
            <a:ext cx="144016" cy="144016"/>
          </a:xfrm>
          <a:prstGeom prst="noSmoking">
            <a:avLst/>
          </a:prstGeom>
          <a:solidFill>
            <a:srgbClr val="9E0C3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禁止標誌 11"/>
          <p:cNvSpPr/>
          <p:nvPr/>
        </p:nvSpPr>
        <p:spPr bwMode="auto">
          <a:xfrm>
            <a:off x="2411760" y="2148994"/>
            <a:ext cx="144016" cy="144016"/>
          </a:xfrm>
          <a:prstGeom prst="noSmoking">
            <a:avLst/>
          </a:prstGeom>
          <a:solidFill>
            <a:srgbClr val="9E0C3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5796136" y="906274"/>
            <a:ext cx="28083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b="1" i="0" u="none" strike="noStrike" cap="none" normalizeH="0" baseline="0" dirty="0" smtClean="0">
                <a:ln>
                  <a:noFill/>
                </a:ln>
                <a:solidFill>
                  <a:srgbClr val="9E0C3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PMC-592 does not comply: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5940152" y="1212890"/>
            <a:ext cx="2880320" cy="3600400"/>
          </a:xfrm>
          <a:prstGeom prst="rect">
            <a:avLst/>
          </a:prstGeom>
        </p:spPr>
        <p:txBody>
          <a:bodyPr/>
          <a:lstStyle/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n"/>
            </a:pPr>
            <a:r>
              <a:rPr lang="en-US" altLang="zh-TW" sz="1600" b="1" dirty="0" smtClean="0">
                <a:solidFill>
                  <a:srgbClr val="9E0C39"/>
                </a:solidFill>
                <a:latin typeface="Calibri" pitchFamily="34" charset="0"/>
              </a:rPr>
              <a:t>Phase Sequence Error </a:t>
            </a:r>
            <a:endParaRPr lang="en-US" altLang="zh-TW" dirty="0">
              <a:solidFill>
                <a:schemeClr val="bg1"/>
              </a:solidFill>
              <a:latin typeface="Calibri" pitchFamily="34" charset="0"/>
            </a:endParaRPr>
          </a:p>
          <a:p>
            <a:pPr marL="342900" indent="-228600">
              <a:spcBef>
                <a:spcPts val="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anose="05000000000000000000" pitchFamily="2" charset="2"/>
              <a:buChar char="v"/>
            </a:pPr>
            <a:r>
              <a:rPr lang="en-US" altLang="zh-TW" sz="1400" dirty="0" smtClean="0">
                <a:solidFill>
                  <a:schemeClr val="bg1"/>
                </a:solidFill>
                <a:latin typeface="Calibri" pitchFamily="34" charset="0"/>
              </a:rPr>
              <a:t>Such mistake can only occurred once, and can and should be easily corrected by the electrical contractor.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n"/>
            </a:pPr>
            <a:r>
              <a:rPr lang="en-US" altLang="zh-TW" sz="1600" b="1" dirty="0" smtClean="0">
                <a:solidFill>
                  <a:srgbClr val="9E0C39"/>
                </a:solidFill>
                <a:latin typeface="Calibri" pitchFamily="34" charset="0"/>
              </a:rPr>
              <a:t>Ground Overcurrent</a:t>
            </a:r>
          </a:p>
          <a:p>
            <a:pPr marL="400050" lvl="1" indent="-285750">
              <a:spcBef>
                <a:spcPts val="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anose="05000000000000000000" pitchFamily="2" charset="2"/>
              <a:buChar char="v"/>
            </a:pPr>
            <a:r>
              <a:rPr lang="en-US" altLang="zh-TW" sz="1400" dirty="0" smtClean="0">
                <a:solidFill>
                  <a:schemeClr val="bg1"/>
                </a:solidFill>
                <a:latin typeface="Calibri" pitchFamily="34" charset="0"/>
              </a:rPr>
              <a:t>It requires the 5</a:t>
            </a:r>
            <a:r>
              <a:rPr lang="en-US" altLang="zh-TW" sz="1400" baseline="30000" dirty="0" smtClean="0">
                <a:solidFill>
                  <a:schemeClr val="bg1"/>
                </a:solidFill>
                <a:latin typeface="Calibri" pitchFamily="34" charset="0"/>
              </a:rPr>
              <a:t>th</a:t>
            </a:r>
            <a:r>
              <a:rPr lang="en-US" altLang="zh-TW" sz="1400" dirty="0" smtClean="0">
                <a:solidFill>
                  <a:schemeClr val="bg1"/>
                </a:solidFill>
                <a:latin typeface="Calibri" pitchFamily="34" charset="0"/>
              </a:rPr>
              <a:t> CT. </a:t>
            </a:r>
          </a:p>
          <a:p>
            <a:pPr marL="400050" lvl="1" indent="-285750">
              <a:spcBef>
                <a:spcPts val="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anose="05000000000000000000" pitchFamily="2" charset="2"/>
              <a:buChar char="v"/>
            </a:pPr>
            <a:r>
              <a:rPr lang="en-US" altLang="zh-TW" sz="1400" dirty="0" smtClean="0">
                <a:solidFill>
                  <a:schemeClr val="bg1"/>
                </a:solidFill>
                <a:latin typeface="Calibri" pitchFamily="34" charset="0"/>
              </a:rPr>
              <a:t>In sophisticated data center, such fault should not occur. </a:t>
            </a:r>
          </a:p>
          <a:p>
            <a:pPr marL="400050" lvl="1" indent="-285750">
              <a:spcBef>
                <a:spcPts val="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anose="05000000000000000000" pitchFamily="2" charset="2"/>
              <a:buChar char="v"/>
            </a:pPr>
            <a:r>
              <a:rPr lang="en-US" altLang="zh-TW" sz="1400" dirty="0" smtClean="0">
                <a:solidFill>
                  <a:schemeClr val="bg1"/>
                </a:solidFill>
                <a:latin typeface="Calibri" pitchFamily="34" charset="0"/>
              </a:rPr>
              <a:t>It can be included into the fire control category.</a:t>
            </a:r>
          </a:p>
          <a:p>
            <a:pPr marL="180000" indent="-180000">
              <a:spcBef>
                <a:spcPts val="48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itchFamily="2" charset="2"/>
              <a:buChar char="n"/>
            </a:pPr>
            <a:r>
              <a:rPr lang="en-US" altLang="zh-TW" sz="1600" b="1" dirty="0" smtClean="0">
                <a:solidFill>
                  <a:srgbClr val="9E0C39"/>
                </a:solidFill>
                <a:latin typeface="Calibri" pitchFamily="34" charset="0"/>
              </a:rPr>
              <a:t>Phase Loss </a:t>
            </a:r>
          </a:p>
          <a:p>
            <a:pPr marL="342900" indent="-228600">
              <a:spcBef>
                <a:spcPts val="0"/>
              </a:spcBef>
              <a:spcAft>
                <a:spcPts val="0"/>
              </a:spcAft>
              <a:buClr>
                <a:srgbClr val="83A100"/>
              </a:buClr>
              <a:buSzPct val="70000"/>
              <a:buFont typeface="Wingdings" panose="05000000000000000000" pitchFamily="2" charset="2"/>
              <a:buChar char="v"/>
            </a:pPr>
            <a:r>
              <a:rPr lang="en-US" altLang="zh-TW" sz="1400" dirty="0" smtClean="0">
                <a:solidFill>
                  <a:schemeClr val="bg1"/>
                </a:solidFill>
                <a:latin typeface="Calibri" pitchFamily="34" charset="0"/>
              </a:rPr>
              <a:t>It has been covered by our alarm mechanism (voltage L, LL, or I </a:t>
            </a:r>
            <a:r>
              <a:rPr lang="en-US" altLang="zh-TW" sz="1400" dirty="0" err="1" smtClean="0">
                <a:solidFill>
                  <a:schemeClr val="bg1"/>
                </a:solidFill>
                <a:latin typeface="Calibri" pitchFamily="34" charset="0"/>
              </a:rPr>
              <a:t>unbl</a:t>
            </a:r>
            <a:r>
              <a:rPr lang="en-US" altLang="zh-TW" sz="1400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n-US" altLang="zh-TW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3663082" y="1059582"/>
          <a:ext cx="3965106" cy="1656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8" name="PhotoImpact" r:id="rId3" imgW="11377778" imgH="6336508" progId="PI3.Image">
                  <p:embed/>
                </p:oleObj>
              </mc:Choice>
              <mc:Fallback>
                <p:oleObj name="PhotoImpact" r:id="rId3" imgW="11377778" imgH="6336508" progId="PI3.Image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3082" y="1059582"/>
                        <a:ext cx="3965106" cy="16561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53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3203172"/>
              </p:ext>
            </p:extLst>
          </p:nvPr>
        </p:nvGraphicFramePr>
        <p:xfrm>
          <a:off x="3663082" y="2931790"/>
          <a:ext cx="4005262" cy="176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9" name="PhotoImpact" r:id="rId5" imgW="10869841" imgH="6387302" progId="PI3.Image">
                  <p:embed/>
                </p:oleObj>
              </mc:Choice>
              <mc:Fallback>
                <p:oleObj name="PhotoImpact" r:id="rId5" imgW="10869841" imgH="6387302" progId="PI3.Image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3082" y="2931790"/>
                        <a:ext cx="4005262" cy="176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標題 7"/>
          <p:cNvSpPr txBox="1">
            <a:spLocks/>
          </p:cNvSpPr>
          <p:nvPr/>
        </p:nvSpPr>
        <p:spPr>
          <a:xfrm>
            <a:off x="539553" y="51470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lvl="0" eaLnBrk="0" hangingPunct="0">
              <a:lnSpc>
                <a:spcPct val="95000"/>
              </a:lnSpc>
              <a:buClr>
                <a:srgbClr val="000000"/>
              </a:buClr>
              <a:buSzPct val="100000"/>
              <a:defRPr/>
            </a:pPr>
            <a:r>
              <a:rPr lang="en-US" altLang="zh-TW" sz="360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PDU – Electrical Viewpoint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9" name="Rounded Rectangular Callout 6"/>
          <p:cNvSpPr/>
          <p:nvPr/>
        </p:nvSpPr>
        <p:spPr bwMode="auto">
          <a:xfrm>
            <a:off x="1331640" y="987574"/>
            <a:ext cx="1800200" cy="1440160"/>
          </a:xfrm>
          <a:prstGeom prst="wedgeRoundRectCallout">
            <a:avLst>
              <a:gd name="adj1" fmla="val 69609"/>
              <a:gd name="adj2" fmla="val 29603"/>
              <a:gd name="adj3" fmla="val 16667"/>
            </a:avLst>
          </a:prstGeom>
          <a:solidFill>
            <a:srgbClr val="83A30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TW" altLang="en-US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" name="Rounded Rectangular Callout 6"/>
          <p:cNvSpPr/>
          <p:nvPr/>
        </p:nvSpPr>
        <p:spPr bwMode="auto">
          <a:xfrm>
            <a:off x="1331640" y="2859782"/>
            <a:ext cx="1872208" cy="1440160"/>
          </a:xfrm>
          <a:prstGeom prst="wedgeRoundRectCallout">
            <a:avLst>
              <a:gd name="adj1" fmla="val 69609"/>
              <a:gd name="adj2" fmla="val 29603"/>
              <a:gd name="adj3" fmla="val 16667"/>
            </a:avLst>
          </a:prstGeom>
          <a:solidFill>
            <a:srgbClr val="83A30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TW" altLang="en-US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475656" y="1349355"/>
            <a:ext cx="1800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/>
            <a:r>
              <a:rPr kumimoji="1" lang="en-US" altLang="zh-TW" dirty="0" smtClean="0">
                <a:solidFill>
                  <a:schemeClr val="bg1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with Isolation Transformer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403648" y="3291830"/>
            <a:ext cx="1800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/>
            <a:r>
              <a:rPr kumimoji="1" lang="en-US" altLang="zh-TW" dirty="0" smtClean="0">
                <a:solidFill>
                  <a:schemeClr val="bg1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without Isolation Transformer</a:t>
            </a:r>
            <a:endParaRPr kumimoji="1" lang="en-US" altLang="zh-TW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ea typeface="新細明體" pitchFamily="18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7"/>
          <p:cNvSpPr txBox="1">
            <a:spLocks/>
          </p:cNvSpPr>
          <p:nvPr/>
        </p:nvSpPr>
        <p:spPr>
          <a:xfrm>
            <a:off x="539553" y="195486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5 Panel Modes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2123728" y="2139702"/>
            <a:ext cx="3168352" cy="394872"/>
          </a:xfrm>
          <a:prstGeom prst="roundRect">
            <a:avLst>
              <a:gd name="adj" fmla="val 50000"/>
            </a:avLst>
          </a:prstGeom>
          <a:solidFill>
            <a:srgbClr val="E47F00"/>
          </a:solidFill>
          <a:ln>
            <a:noFill/>
          </a:ln>
          <a:extLst/>
        </p:spPr>
        <p:txBody>
          <a:bodyPr anchor="ctr"/>
          <a:lstStyle/>
          <a:p>
            <a:pPr marL="180000" indent="-180000">
              <a:spcBef>
                <a:spcPts val="480"/>
              </a:spcBef>
              <a:buClr>
                <a:srgbClr val="FFFF00"/>
              </a:buClr>
              <a:buSzPct val="70000"/>
              <a:buFont typeface="Wingdings" pitchFamily="2" charset="2"/>
              <a:buChar char="n"/>
            </a:pPr>
            <a:r>
              <a:rPr lang="en-US" altLang="zh-TW" dirty="0" smtClean="0">
                <a:solidFill>
                  <a:schemeClr val="bg1"/>
                </a:solidFill>
                <a:latin typeface="Calibri"/>
              </a:rPr>
              <a:t>Single Panel Mode I</a:t>
            </a:r>
            <a:endParaRPr lang="en-US" altLang="zh-TW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ounded Rectangle 7"/>
          <p:cNvSpPr>
            <a:spLocks noChangeArrowheads="1"/>
          </p:cNvSpPr>
          <p:nvPr/>
        </p:nvSpPr>
        <p:spPr bwMode="auto">
          <a:xfrm>
            <a:off x="2123728" y="3073461"/>
            <a:ext cx="3168352" cy="380827"/>
          </a:xfrm>
          <a:prstGeom prst="roundRect">
            <a:avLst>
              <a:gd name="adj" fmla="val 50000"/>
            </a:avLst>
          </a:prstGeom>
          <a:solidFill>
            <a:srgbClr val="42B4E6"/>
          </a:solidFill>
          <a:ln>
            <a:noFill/>
          </a:ln>
          <a:extLst/>
        </p:spPr>
        <p:txBody>
          <a:bodyPr anchor="ctr"/>
          <a:lstStyle/>
          <a:p>
            <a:pPr marL="180000" indent="-180000">
              <a:spcBef>
                <a:spcPts val="480"/>
              </a:spcBef>
              <a:buClr>
                <a:srgbClr val="FFFF00"/>
              </a:buClr>
              <a:buSzPct val="70000"/>
              <a:buFont typeface="Wingdings" pitchFamily="2" charset="2"/>
              <a:buChar char="n"/>
            </a:pPr>
            <a:r>
              <a:rPr lang="en-US" altLang="zh-TW" dirty="0" smtClean="0">
                <a:solidFill>
                  <a:schemeClr val="bg1"/>
                </a:solidFill>
                <a:latin typeface="Calibri" pitchFamily="34" charset="0"/>
              </a:rPr>
              <a:t>Dual Panel Mode I</a:t>
            </a:r>
          </a:p>
        </p:txBody>
      </p:sp>
      <p:sp>
        <p:nvSpPr>
          <p:cNvPr id="7" name="Rounded Rectangle 8"/>
          <p:cNvSpPr>
            <a:spLocks noChangeArrowheads="1"/>
          </p:cNvSpPr>
          <p:nvPr/>
        </p:nvSpPr>
        <p:spPr bwMode="auto">
          <a:xfrm>
            <a:off x="2123728" y="3542686"/>
            <a:ext cx="3168352" cy="394871"/>
          </a:xfrm>
          <a:prstGeom prst="roundRect">
            <a:avLst>
              <a:gd name="adj" fmla="val 50000"/>
            </a:avLst>
          </a:prstGeom>
          <a:solidFill>
            <a:srgbClr val="009530"/>
          </a:solidFill>
          <a:ln>
            <a:noFill/>
          </a:ln>
          <a:extLst/>
        </p:spPr>
        <p:txBody>
          <a:bodyPr anchor="ctr"/>
          <a:lstStyle/>
          <a:p>
            <a:pPr marL="180000" indent="-180000">
              <a:spcBef>
                <a:spcPts val="480"/>
              </a:spcBef>
              <a:buClr>
                <a:srgbClr val="FFFF00"/>
              </a:buClr>
              <a:buSzPct val="70000"/>
              <a:buFont typeface="Wingdings" pitchFamily="2" charset="2"/>
              <a:buChar char="n"/>
            </a:pPr>
            <a:r>
              <a:rPr lang="en-US" altLang="zh-TW" dirty="0" smtClean="0">
                <a:solidFill>
                  <a:schemeClr val="bg1"/>
                </a:solidFill>
                <a:latin typeface="Calibri" pitchFamily="34" charset="0"/>
              </a:rPr>
              <a:t>Dual Panel Mode II</a:t>
            </a:r>
          </a:p>
        </p:txBody>
      </p:sp>
      <p:sp>
        <p:nvSpPr>
          <p:cNvPr id="8" name="Rounded Rectangle 9"/>
          <p:cNvSpPr>
            <a:spLocks noChangeArrowheads="1"/>
          </p:cNvSpPr>
          <p:nvPr/>
        </p:nvSpPr>
        <p:spPr bwMode="auto">
          <a:xfrm>
            <a:off x="2123728" y="2606582"/>
            <a:ext cx="3168352" cy="394872"/>
          </a:xfrm>
          <a:prstGeom prst="roundRect">
            <a:avLst>
              <a:gd name="adj" fmla="val 50000"/>
            </a:avLst>
          </a:prstGeom>
          <a:solidFill>
            <a:srgbClr val="B10043"/>
          </a:solidFill>
          <a:ln>
            <a:noFill/>
          </a:ln>
          <a:extLst/>
        </p:spPr>
        <p:txBody>
          <a:bodyPr anchor="ctr"/>
          <a:lstStyle/>
          <a:p>
            <a:pPr marL="180000" indent="-180000">
              <a:spcBef>
                <a:spcPts val="480"/>
              </a:spcBef>
              <a:buClr>
                <a:srgbClr val="FFFF00"/>
              </a:buClr>
              <a:buSzPct val="70000"/>
              <a:buFont typeface="Wingdings" pitchFamily="2" charset="2"/>
              <a:buChar char="n"/>
            </a:pPr>
            <a:r>
              <a:rPr lang="en-US" altLang="zh-TW" dirty="0" smtClean="0">
                <a:solidFill>
                  <a:schemeClr val="bg1"/>
                </a:solidFill>
                <a:latin typeface="Calibri" pitchFamily="34" charset="0"/>
              </a:rPr>
              <a:t>Early Single Panel Mode II</a:t>
            </a:r>
            <a:endParaRPr lang="zh-TW" altLang="en-US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971600" y="1077873"/>
            <a:ext cx="662473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/>
            <a:r>
              <a:rPr kumimoji="1" lang="en-US" altLang="zh-TW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The PMC-592 supports 5 panel modes, i.e. 5 different electrical configuration of PDU, to best fulfill all data centers’ specific requirements :</a:t>
            </a:r>
          </a:p>
        </p:txBody>
      </p:sp>
      <p:sp>
        <p:nvSpPr>
          <p:cNvPr id="10" name="Rounded Rectangle 8"/>
          <p:cNvSpPr>
            <a:spLocks noChangeArrowheads="1"/>
          </p:cNvSpPr>
          <p:nvPr/>
        </p:nvSpPr>
        <p:spPr bwMode="auto">
          <a:xfrm>
            <a:off x="2123728" y="4046742"/>
            <a:ext cx="3168352" cy="394871"/>
          </a:xfrm>
          <a:prstGeom prst="roundRect">
            <a:avLst>
              <a:gd name="adj" fmla="val 50000"/>
            </a:avLst>
          </a:prstGeom>
          <a:solidFill>
            <a:srgbClr val="626469"/>
          </a:solidFill>
          <a:ln>
            <a:noFill/>
          </a:ln>
          <a:extLst/>
        </p:spPr>
        <p:txBody>
          <a:bodyPr anchor="ctr"/>
          <a:lstStyle/>
          <a:p>
            <a:pPr marL="180000" indent="-180000">
              <a:spcBef>
                <a:spcPts val="480"/>
              </a:spcBef>
              <a:buClr>
                <a:srgbClr val="FFFF00"/>
              </a:buClr>
              <a:buSzPct val="70000"/>
              <a:buFont typeface="Wingdings" pitchFamily="2" charset="2"/>
              <a:buChar char="n"/>
            </a:pPr>
            <a:r>
              <a:rPr lang="en-US" altLang="zh-TW" dirty="0" smtClean="0">
                <a:solidFill>
                  <a:schemeClr val="bg1"/>
                </a:solidFill>
                <a:latin typeface="Calibri" pitchFamily="34" charset="0"/>
              </a:rPr>
              <a:t>1-phase 3-wire</a:t>
            </a:r>
          </a:p>
        </p:txBody>
      </p:sp>
    </p:spTree>
    <p:extLst>
      <p:ext uri="{BB962C8B-B14F-4D97-AF65-F5344CB8AC3E}">
        <p14:creationId xmlns:p14="http://schemas.microsoft.com/office/powerpoint/2010/main" val="137584537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標題 7"/>
          <p:cNvSpPr txBox="1">
            <a:spLocks/>
          </p:cNvSpPr>
          <p:nvPr/>
        </p:nvSpPr>
        <p:spPr>
          <a:xfrm>
            <a:off x="539553" y="51470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360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TIA-942, Redundancy Categories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827584" y="986988"/>
            <a:ext cx="8352928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200" b="1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G.2 Redundancy</a:t>
            </a:r>
            <a:endParaRPr kumimoji="1" lang="en-US" altLang="zh-TW" sz="12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Calibri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200" b="1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G.2.1 </a:t>
            </a:r>
            <a:r>
              <a:rPr kumimoji="1" lang="en-US" altLang="zh-TW" sz="1200" b="1" i="0" u="sng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N - Base requirement</a:t>
            </a:r>
            <a:endParaRPr kumimoji="1" lang="en-US" altLang="zh-TW" sz="1200" b="0" i="0" u="sng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Calibri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2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System meets base requirements and has </a:t>
            </a:r>
            <a:r>
              <a:rPr kumimoji="1" lang="en-US" altLang="zh-TW" sz="1200" b="1" i="0" u="none" strike="noStrike" cap="none" normalizeH="0" baseline="0" dirty="0" smtClean="0">
                <a:ln>
                  <a:noFill/>
                </a:ln>
                <a:solidFill>
                  <a:srgbClr val="9E0C3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no redundancy</a:t>
            </a:r>
            <a:r>
              <a:rPr kumimoji="1" lang="en-US" altLang="zh-TW" sz="12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.</a:t>
            </a:r>
            <a:endParaRPr kumimoji="1" lang="en-US" altLang="zh-TW" sz="12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Calibri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200" b="1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G.2.2 </a:t>
            </a:r>
            <a:r>
              <a:rPr kumimoji="1" lang="en-US" altLang="zh-TW" sz="1200" b="1" i="0" u="sng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N+1 redundancy</a:t>
            </a:r>
            <a:endParaRPr kumimoji="1" lang="en-US" altLang="zh-TW" sz="1200" b="0" i="0" u="sng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Calibri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2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N+1 redundancy provides </a:t>
            </a:r>
            <a:r>
              <a:rPr kumimoji="1" lang="en-US" altLang="zh-TW" sz="1200" b="1" i="0" u="none" strike="noStrike" cap="none" normalizeH="0" baseline="0" dirty="0" smtClean="0">
                <a:ln>
                  <a:noFill/>
                </a:ln>
                <a:solidFill>
                  <a:srgbClr val="9E0C3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one additional </a:t>
            </a:r>
            <a:r>
              <a:rPr kumimoji="1" lang="en-US" altLang="zh-TW" sz="120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unit,</a:t>
            </a:r>
            <a:r>
              <a:rPr kumimoji="1" lang="en-US" altLang="zh-TW" sz="12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 module, path, or system in addition to the minimum</a:t>
            </a:r>
            <a:endParaRPr kumimoji="1" lang="en-US" altLang="zh-TW" sz="12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Calibri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2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required to satisfy the base requirement. The failure or maintenance of any single unit, module, or</a:t>
            </a:r>
            <a:endParaRPr kumimoji="1" lang="en-US" altLang="zh-TW" sz="12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Calibri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2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path will not disrupt operations.</a:t>
            </a:r>
            <a:endParaRPr kumimoji="1" lang="en-US" altLang="zh-TW" sz="12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Calibri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200" b="1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G.2.3 N+2 redundancy</a:t>
            </a:r>
            <a:endParaRPr kumimoji="1" lang="en-US" altLang="zh-TW" sz="12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Calibri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2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N+2 redundancy provides two additional units, modules, paths, or systems in addition to the</a:t>
            </a:r>
            <a:endParaRPr kumimoji="1" lang="en-US" altLang="zh-TW" sz="12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Calibri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2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minimum required to satisfy the base requirement. The failure or maintenance of any two single</a:t>
            </a:r>
            <a:endParaRPr kumimoji="1" lang="en-US" altLang="zh-TW" sz="12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Calibri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2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units, modules, or paths will not disrupt operations.</a:t>
            </a:r>
            <a:endParaRPr kumimoji="1" lang="en-US" altLang="zh-TW" sz="12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Calibri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200" b="1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G.2.4 </a:t>
            </a:r>
            <a:r>
              <a:rPr kumimoji="1" lang="en-US" altLang="zh-TW" sz="1200" b="1" i="0" u="sng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2N redundancy</a:t>
            </a:r>
            <a:endParaRPr kumimoji="1" lang="en-US" altLang="zh-TW" sz="1200" b="0" i="0" u="sng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Calibri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2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2N redundancy provides </a:t>
            </a:r>
            <a:r>
              <a:rPr kumimoji="1" lang="en-US" altLang="zh-TW" sz="1200" b="1" i="0" u="none" strike="noStrike" cap="none" normalizeH="0" baseline="0" dirty="0" smtClean="0">
                <a:ln>
                  <a:noFill/>
                </a:ln>
                <a:solidFill>
                  <a:srgbClr val="9E0C3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two complete</a:t>
            </a:r>
            <a:r>
              <a:rPr kumimoji="1" lang="en-US" altLang="zh-TW" sz="12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 units, modules, paths, or systems for every one required</a:t>
            </a:r>
            <a:endParaRPr kumimoji="1" lang="en-US" altLang="zh-TW" sz="12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Calibri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2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for a base system. ”Failure or maintenance of one entire unit, module, path, or system will not</a:t>
            </a:r>
            <a:endParaRPr kumimoji="1" lang="en-US" altLang="zh-TW" sz="12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Calibri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2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disrupt operations.</a:t>
            </a:r>
            <a:endParaRPr kumimoji="1" lang="en-US" altLang="zh-TW" sz="12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Calibri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200" b="1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G.2.5 2(N+1) redundancy</a:t>
            </a:r>
            <a:endParaRPr kumimoji="1" lang="en-US" altLang="zh-TW" sz="12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Calibri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2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2 (N+1) redundancy provides two complete (N+1) units, modules, paths, or systems. Even in the</a:t>
            </a:r>
            <a:endParaRPr kumimoji="1" lang="en-US" altLang="zh-TW" sz="12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Calibri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2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event of failure or maintenance of one unit, module, path, or system, some redundancy will be</a:t>
            </a:r>
            <a:endParaRPr kumimoji="1" lang="en-US" altLang="zh-TW" sz="12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Calibri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2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Arial" pitchFamily="34" charset="0"/>
              </a:rPr>
              <a:t>provided and operations will not be disrupted.</a:t>
            </a:r>
            <a:r>
              <a:rPr kumimoji="1" lang="en-US" altLang="zh-TW" sz="1200" b="0" i="0" u="none" strike="noStrike" cap="none" normalizeH="0" baseline="0" dirty="0" smtClean="0">
                <a:ln>
                  <a:noFill/>
                </a:ln>
                <a:solidFill>
                  <a:srgbClr val="626469"/>
                </a:solidFill>
                <a:effectLst/>
                <a:latin typeface="Calibri" pitchFamily="34" charset="0"/>
                <a:ea typeface="新細明體" pitchFamily="18" charset="-120"/>
                <a:cs typeface="Times New Roman" pitchFamily="18" charset="0"/>
              </a:rPr>
              <a:t>       </a:t>
            </a:r>
            <a:endParaRPr kumimoji="1" lang="en-US" altLang="zh-TW" sz="12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Calibri" pitchFamily="34" charset="0"/>
              <a:ea typeface="新細明體" pitchFamily="18" charset="-120"/>
              <a:cs typeface="新細明體" pitchFamily="18" charset="-120"/>
            </a:endParaRPr>
          </a:p>
        </p:txBody>
      </p:sp>
      <p:sp>
        <p:nvSpPr>
          <p:cNvPr id="4" name="向右箭號 3"/>
          <p:cNvSpPr/>
          <p:nvPr/>
        </p:nvSpPr>
        <p:spPr bwMode="auto">
          <a:xfrm>
            <a:off x="395536" y="1203598"/>
            <a:ext cx="360040" cy="216024"/>
          </a:xfrm>
          <a:prstGeom prst="rightArrow">
            <a:avLst/>
          </a:prstGeom>
          <a:solidFill>
            <a:srgbClr val="9E0C3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向右箭號 4"/>
          <p:cNvSpPr/>
          <p:nvPr/>
        </p:nvSpPr>
        <p:spPr bwMode="auto">
          <a:xfrm>
            <a:off x="395536" y="3003798"/>
            <a:ext cx="360040" cy="216024"/>
          </a:xfrm>
          <a:prstGeom prst="rightArrow">
            <a:avLst/>
          </a:prstGeom>
          <a:solidFill>
            <a:srgbClr val="9E0C3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向右箭號 5"/>
          <p:cNvSpPr/>
          <p:nvPr/>
        </p:nvSpPr>
        <p:spPr bwMode="auto">
          <a:xfrm>
            <a:off x="395536" y="1635646"/>
            <a:ext cx="360040" cy="216024"/>
          </a:xfrm>
          <a:prstGeom prst="rightArrow">
            <a:avLst/>
          </a:prstGeom>
          <a:solidFill>
            <a:srgbClr val="9E0C3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標題 7"/>
          <p:cNvSpPr txBox="1">
            <a:spLocks/>
          </p:cNvSpPr>
          <p:nvPr/>
        </p:nvSpPr>
        <p:spPr>
          <a:xfrm>
            <a:off x="539553" y="51470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360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Uptime Institute Tier Req.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87741" y="1707654"/>
            <a:ext cx="1955101" cy="2520280"/>
          </a:xfrm>
          <a:prstGeom prst="rect">
            <a:avLst/>
          </a:prstGeom>
          <a:noFill/>
          <a:ln w="9525">
            <a:solidFill>
              <a:srgbClr val="626469"/>
            </a:solidFill>
            <a:miter lim="800000"/>
            <a:headEnd/>
            <a:tailEnd/>
          </a:ln>
        </p:spPr>
      </p:pic>
      <p:pic>
        <p:nvPicPr>
          <p:cNvPr id="1157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344" y="1707654"/>
            <a:ext cx="644093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向右箭號 6"/>
          <p:cNvSpPr/>
          <p:nvPr/>
        </p:nvSpPr>
        <p:spPr bwMode="auto">
          <a:xfrm rot="5400000">
            <a:off x="3851920" y="1419622"/>
            <a:ext cx="360040" cy="216024"/>
          </a:xfrm>
          <a:prstGeom prst="rightArrow">
            <a:avLst/>
          </a:prstGeom>
          <a:solidFill>
            <a:srgbClr val="9E0C3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向右箭號 7"/>
          <p:cNvSpPr/>
          <p:nvPr/>
        </p:nvSpPr>
        <p:spPr bwMode="auto">
          <a:xfrm rot="5400000">
            <a:off x="5076056" y="1419622"/>
            <a:ext cx="360040" cy="216024"/>
          </a:xfrm>
          <a:prstGeom prst="rightArrow">
            <a:avLst/>
          </a:prstGeom>
          <a:solidFill>
            <a:srgbClr val="9E0C3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779912" y="1923678"/>
            <a:ext cx="504056" cy="216024"/>
          </a:xfrm>
          <a:prstGeom prst="rect">
            <a:avLst/>
          </a:prstGeom>
          <a:solidFill>
            <a:srgbClr val="9E0C39">
              <a:alpha val="32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5004048" y="1923678"/>
            <a:ext cx="504056" cy="216024"/>
          </a:xfrm>
          <a:prstGeom prst="rect">
            <a:avLst/>
          </a:prstGeom>
          <a:solidFill>
            <a:srgbClr val="9E0C39">
              <a:alpha val="32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圓角矩形 14"/>
          <p:cNvSpPr/>
          <p:nvPr/>
        </p:nvSpPr>
        <p:spPr bwMode="auto">
          <a:xfrm>
            <a:off x="351239" y="987574"/>
            <a:ext cx="8469233" cy="3670176"/>
          </a:xfrm>
          <a:prstGeom prst="roundRect">
            <a:avLst/>
          </a:prstGeom>
          <a:solidFill>
            <a:srgbClr val="62646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Arial" charset="0"/>
            </a:endParaRPr>
          </a:p>
        </p:txBody>
      </p:sp>
      <p:sp>
        <p:nvSpPr>
          <p:cNvPr id="6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lvl="0" eaLnBrk="0" hangingPunct="0">
              <a:lnSpc>
                <a:spcPct val="95000"/>
              </a:lnSpc>
              <a:buClr>
                <a:srgbClr val="000000"/>
              </a:buClr>
              <a:buSzPct val="100000"/>
              <a:defRPr/>
            </a:pPr>
            <a:r>
              <a:rPr lang="en-US" altLang="zh-TW" sz="360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Single Panel Mode I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pic>
        <p:nvPicPr>
          <p:cNvPr id="16" name="Picture 4" descr="Single Panel I--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131591"/>
            <a:ext cx="2385157" cy="1450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6" descr="Snap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1660" y="2988900"/>
            <a:ext cx="2353699" cy="1527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矩形 17"/>
          <p:cNvSpPr/>
          <p:nvPr/>
        </p:nvSpPr>
        <p:spPr>
          <a:xfrm>
            <a:off x="395536" y="3386185"/>
            <a:ext cx="8579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600" b="1" dirty="0" smtClean="0">
                <a:solidFill>
                  <a:schemeClr val="bg1"/>
                </a:solidFill>
                <a:latin typeface="Calibri" pitchFamily="34" charset="0"/>
              </a:rPr>
              <a:t>2 Mains</a:t>
            </a:r>
            <a:endParaRPr lang="zh-TW" altLang="en-US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6372200" y="1413314"/>
            <a:ext cx="244827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/>
            <a:r>
              <a:rPr kumimoji="1" lang="en-US" altLang="zh-TW" sz="1200" b="1" dirty="0" smtClean="0">
                <a:solidFill>
                  <a:schemeClr val="bg1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Power Calculation:</a:t>
            </a:r>
          </a:p>
          <a:p>
            <a:pPr lvl="0" defTabSz="914400"/>
            <a:endParaRPr kumimoji="1" lang="en-US" altLang="zh-TW" sz="1200" dirty="0" smtClean="0">
              <a:solidFill>
                <a:schemeClr val="bg1"/>
              </a:solidFill>
              <a:latin typeface="Calibri" pitchFamily="34" charset="0"/>
              <a:ea typeface="新細明體" pitchFamily="18" charset="-120"/>
              <a:cs typeface="Arial" pitchFamily="34" charset="0"/>
            </a:endParaRPr>
          </a:p>
          <a:p>
            <a:pPr lvl="0" defTabSz="914400"/>
            <a:r>
              <a:rPr kumimoji="1" lang="en-US" altLang="zh-TW" sz="1200" dirty="0" smtClean="0">
                <a:solidFill>
                  <a:schemeClr val="bg1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Mains-I Power = V1 × I1</a:t>
            </a:r>
          </a:p>
          <a:p>
            <a:pPr lvl="0" defTabSz="914400"/>
            <a:r>
              <a:rPr kumimoji="1" lang="en-US" altLang="zh-TW" sz="1200" dirty="0" smtClean="0">
                <a:solidFill>
                  <a:schemeClr val="bg1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Branch Power = V1 × Branch Current</a:t>
            </a:r>
            <a:endParaRPr kumimoji="1" lang="en-US" altLang="zh-TW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6372200" y="3284279"/>
            <a:ext cx="244827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/>
            <a:r>
              <a:rPr kumimoji="1" lang="en-US" altLang="zh-TW" sz="1200" b="1" dirty="0" smtClean="0">
                <a:solidFill>
                  <a:schemeClr val="bg1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Power Calculation:</a:t>
            </a:r>
          </a:p>
          <a:p>
            <a:pPr lvl="0" defTabSz="914400"/>
            <a:endParaRPr kumimoji="1" lang="en-US" altLang="zh-TW" sz="1200" dirty="0" smtClean="0">
              <a:solidFill>
                <a:schemeClr val="bg1"/>
              </a:solidFill>
              <a:latin typeface="Calibri" pitchFamily="34" charset="0"/>
              <a:ea typeface="新細明體" pitchFamily="18" charset="-120"/>
              <a:cs typeface="Arial" pitchFamily="34" charset="0"/>
            </a:endParaRPr>
          </a:p>
          <a:p>
            <a:pPr lvl="0" defTabSz="914400"/>
            <a:r>
              <a:rPr kumimoji="1" lang="en-US" altLang="zh-TW" sz="1200" dirty="0" smtClean="0">
                <a:solidFill>
                  <a:schemeClr val="bg1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Mains-I Power = V1 × I1</a:t>
            </a:r>
          </a:p>
          <a:p>
            <a:pPr lvl="0" defTabSz="914400"/>
            <a:r>
              <a:rPr kumimoji="1" lang="en-US" altLang="zh-TW" sz="1200" dirty="0" smtClean="0">
                <a:solidFill>
                  <a:schemeClr val="bg1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Mains-II Power = </a:t>
            </a:r>
            <a:r>
              <a:rPr kumimoji="1" lang="en-US" altLang="zh-TW" sz="1200" dirty="0" smtClean="0">
                <a:solidFill>
                  <a:srgbClr val="9E0C39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V1 × I2</a:t>
            </a:r>
          </a:p>
          <a:p>
            <a:pPr lvl="0" defTabSz="914400"/>
            <a:r>
              <a:rPr kumimoji="1" lang="en-US" altLang="zh-TW" sz="1200" dirty="0" smtClean="0">
                <a:solidFill>
                  <a:schemeClr val="bg1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Branch Power = V1 × Branch current</a:t>
            </a:r>
            <a:endParaRPr kumimoji="1" lang="en-US" altLang="zh-TW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ea typeface="新細明體" pitchFamily="18" charset="-120"/>
              <a:cs typeface="Arial" pitchFamily="34" charset="0"/>
            </a:endParaRPr>
          </a:p>
        </p:txBody>
      </p:sp>
      <p:pic>
        <p:nvPicPr>
          <p:cNvPr id="13" name="Picture 2" descr="C:\Users\Judy\Desktop\pic\592\New folder\单盘模式I接线图I-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50287" y="1044684"/>
            <a:ext cx="1637635" cy="1743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Single Panel I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2858600"/>
            <a:ext cx="1679442" cy="1729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矩形 26"/>
          <p:cNvSpPr/>
          <p:nvPr/>
        </p:nvSpPr>
        <p:spPr>
          <a:xfrm>
            <a:off x="395536" y="1797183"/>
            <a:ext cx="8579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600" b="1" dirty="0" smtClean="0">
                <a:solidFill>
                  <a:schemeClr val="bg1"/>
                </a:solidFill>
                <a:latin typeface="Calibri" pitchFamily="34" charset="0"/>
              </a:rPr>
              <a:t>1 Mains</a:t>
            </a:r>
            <a:endParaRPr lang="zh-TW" altLang="en-US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" name="向下箭號 25"/>
          <p:cNvSpPr/>
          <p:nvPr/>
        </p:nvSpPr>
        <p:spPr bwMode="auto">
          <a:xfrm rot="16200000">
            <a:off x="5906093" y="1732736"/>
            <a:ext cx="500166" cy="288031"/>
          </a:xfrm>
          <a:prstGeom prst="downArrow">
            <a:avLst/>
          </a:prstGeom>
          <a:solidFill>
            <a:srgbClr val="9E0C3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向下箭號 25"/>
          <p:cNvSpPr/>
          <p:nvPr/>
        </p:nvSpPr>
        <p:spPr bwMode="auto">
          <a:xfrm rot="16200000">
            <a:off x="3601837" y="1741638"/>
            <a:ext cx="500166" cy="288031"/>
          </a:xfrm>
          <a:prstGeom prst="downArrow">
            <a:avLst/>
          </a:prstGeom>
          <a:solidFill>
            <a:srgbClr val="9E0C3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向下箭號 25"/>
          <p:cNvSpPr/>
          <p:nvPr/>
        </p:nvSpPr>
        <p:spPr bwMode="auto">
          <a:xfrm rot="16200000">
            <a:off x="5906093" y="3595880"/>
            <a:ext cx="500166" cy="288031"/>
          </a:xfrm>
          <a:prstGeom prst="downArrow">
            <a:avLst/>
          </a:prstGeom>
          <a:solidFill>
            <a:srgbClr val="9E0C3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向下箭號 25"/>
          <p:cNvSpPr/>
          <p:nvPr/>
        </p:nvSpPr>
        <p:spPr bwMode="auto">
          <a:xfrm rot="16200000">
            <a:off x="3601837" y="3604782"/>
            <a:ext cx="500166" cy="288031"/>
          </a:xfrm>
          <a:prstGeom prst="downArrow">
            <a:avLst/>
          </a:prstGeom>
          <a:solidFill>
            <a:srgbClr val="9E0C3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圓角矩形 14"/>
          <p:cNvSpPr/>
          <p:nvPr/>
        </p:nvSpPr>
        <p:spPr bwMode="auto">
          <a:xfrm>
            <a:off x="351239" y="987574"/>
            <a:ext cx="8469233" cy="3670176"/>
          </a:xfrm>
          <a:prstGeom prst="roundRect">
            <a:avLst/>
          </a:prstGeom>
          <a:solidFill>
            <a:srgbClr val="62646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Arial" charset="0"/>
            </a:endParaRPr>
          </a:p>
        </p:txBody>
      </p:sp>
      <p:sp>
        <p:nvSpPr>
          <p:cNvPr id="6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lvl="0" eaLnBrk="0" hangingPunct="0">
              <a:lnSpc>
                <a:spcPct val="95000"/>
              </a:lnSpc>
              <a:buClr>
                <a:srgbClr val="000000"/>
              </a:buClr>
              <a:buSzPct val="100000"/>
              <a:defRPr/>
            </a:pPr>
            <a:r>
              <a:rPr lang="en-US" altLang="zh-TW" sz="360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Single Panel Mode II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6441131" y="2499742"/>
            <a:ext cx="252335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/>
            <a:r>
              <a:rPr kumimoji="1" lang="en-US" altLang="zh-TW" sz="1200" b="1" dirty="0" smtClean="0">
                <a:solidFill>
                  <a:schemeClr val="bg1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Power Calculation:</a:t>
            </a:r>
          </a:p>
          <a:p>
            <a:pPr lvl="0" defTabSz="914400"/>
            <a:endParaRPr kumimoji="1" lang="en-US" altLang="zh-TW" sz="1200" dirty="0" smtClean="0">
              <a:solidFill>
                <a:schemeClr val="bg1"/>
              </a:solidFill>
              <a:latin typeface="Calibri" pitchFamily="34" charset="0"/>
              <a:ea typeface="新細明體" pitchFamily="18" charset="-120"/>
              <a:cs typeface="Arial" pitchFamily="34" charset="0"/>
            </a:endParaRPr>
          </a:p>
          <a:p>
            <a:pPr lvl="0" defTabSz="914400"/>
            <a:r>
              <a:rPr kumimoji="1" lang="en-US" altLang="zh-TW" sz="1200" dirty="0" smtClean="0">
                <a:solidFill>
                  <a:schemeClr val="bg1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Mains-I Power = V1 × I1</a:t>
            </a:r>
          </a:p>
          <a:p>
            <a:pPr lvl="0" defTabSz="914400"/>
            <a:r>
              <a:rPr kumimoji="1" lang="en-US" altLang="zh-TW" sz="1200" dirty="0" smtClean="0">
                <a:solidFill>
                  <a:schemeClr val="bg1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Mains-II Power = </a:t>
            </a:r>
            <a:r>
              <a:rPr kumimoji="1" lang="en-US" altLang="zh-TW" sz="1200" dirty="0" smtClean="0">
                <a:solidFill>
                  <a:srgbClr val="9E0C39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V2 × I2</a:t>
            </a:r>
          </a:p>
          <a:p>
            <a:pPr lvl="0" defTabSz="914400"/>
            <a:r>
              <a:rPr kumimoji="1" lang="en-US" altLang="zh-TW" sz="1200" dirty="0" smtClean="0">
                <a:solidFill>
                  <a:schemeClr val="bg1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Branch Power = V1 × Branch Current</a:t>
            </a:r>
            <a:endParaRPr kumimoji="1" lang="en-US" altLang="zh-TW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23528" y="1119810"/>
            <a:ext cx="24341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1600" b="1" dirty="0" smtClean="0">
                <a:solidFill>
                  <a:schemeClr val="bg1"/>
                </a:solidFill>
                <a:latin typeface="Calibri" pitchFamily="34" charset="0"/>
              </a:rPr>
              <a:t>Primary &amp; Secondary of the Isolation Transformer</a:t>
            </a:r>
            <a:endParaRPr lang="zh-TW" altLang="en-US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9420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9576446"/>
              </p:ext>
            </p:extLst>
          </p:nvPr>
        </p:nvGraphicFramePr>
        <p:xfrm>
          <a:off x="539551" y="1720385"/>
          <a:ext cx="1908059" cy="27235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83" name="Visio" r:id="rId3" imgW="1441894" imgH="2122551" progId="Visio.Drawing.11">
                  <p:embed/>
                </p:oleObj>
              </mc:Choice>
              <mc:Fallback>
                <p:oleObj name="Visio" r:id="rId3" imgW="1441894" imgH="2122551" progId="Visio.Drawing.11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1" y="1720385"/>
                        <a:ext cx="1908059" cy="272357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4211" name="Picture 2" descr="C:\Users\Judy\Desktop\pic\592\New folder\Single Panel II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22386" y="1359394"/>
            <a:ext cx="3333790" cy="3228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向下箭號 25"/>
          <p:cNvSpPr/>
          <p:nvPr/>
        </p:nvSpPr>
        <p:spPr bwMode="auto">
          <a:xfrm rot="16200000">
            <a:off x="6122117" y="2824411"/>
            <a:ext cx="500166" cy="288031"/>
          </a:xfrm>
          <a:prstGeom prst="downArrow">
            <a:avLst/>
          </a:prstGeom>
          <a:solidFill>
            <a:srgbClr val="9E0C3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向下箭號 25"/>
          <p:cNvSpPr/>
          <p:nvPr/>
        </p:nvSpPr>
        <p:spPr bwMode="auto">
          <a:xfrm rot="16200000">
            <a:off x="2377701" y="2825723"/>
            <a:ext cx="500166" cy="288031"/>
          </a:xfrm>
          <a:prstGeom prst="downArrow">
            <a:avLst/>
          </a:prstGeom>
          <a:solidFill>
            <a:srgbClr val="9E0C3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4"/>
          <p:cNvSpPr/>
          <p:nvPr/>
        </p:nvSpPr>
        <p:spPr bwMode="auto">
          <a:xfrm>
            <a:off x="351239" y="987574"/>
            <a:ext cx="8469233" cy="3670176"/>
          </a:xfrm>
          <a:prstGeom prst="roundRect">
            <a:avLst/>
          </a:prstGeom>
          <a:solidFill>
            <a:srgbClr val="62646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Arial" charset="0"/>
            </a:endParaRPr>
          </a:p>
        </p:txBody>
      </p:sp>
      <p:sp>
        <p:nvSpPr>
          <p:cNvPr id="6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lvl="0" eaLnBrk="0" hangingPunct="0">
              <a:lnSpc>
                <a:spcPct val="95000"/>
              </a:lnSpc>
              <a:buClr>
                <a:srgbClr val="000000"/>
              </a:buClr>
              <a:buSzPct val="100000"/>
              <a:defRPr/>
            </a:pPr>
            <a:r>
              <a:rPr lang="en-US" altLang="zh-TW" sz="360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Dual Panel Mode I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6460338" y="2211710"/>
            <a:ext cx="25041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/>
            <a:r>
              <a:rPr kumimoji="1" lang="en-US" altLang="zh-TW" sz="1200" b="1" dirty="0" smtClean="0">
                <a:solidFill>
                  <a:schemeClr val="bg1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Power Calculation:</a:t>
            </a:r>
          </a:p>
          <a:p>
            <a:pPr lvl="0" defTabSz="914400"/>
            <a:endParaRPr kumimoji="1" lang="en-US" altLang="zh-TW" sz="1200" dirty="0" smtClean="0">
              <a:solidFill>
                <a:schemeClr val="bg1"/>
              </a:solidFill>
              <a:latin typeface="Calibri" pitchFamily="34" charset="0"/>
              <a:ea typeface="新細明體" pitchFamily="18" charset="-120"/>
              <a:cs typeface="Arial" pitchFamily="34" charset="0"/>
            </a:endParaRPr>
          </a:p>
          <a:p>
            <a:pPr lvl="0" defTabSz="914400"/>
            <a:r>
              <a:rPr kumimoji="1" lang="en-US" altLang="zh-TW" sz="1200" dirty="0" smtClean="0">
                <a:solidFill>
                  <a:schemeClr val="bg1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Mains-I Power = V1 × I1</a:t>
            </a:r>
          </a:p>
          <a:p>
            <a:pPr lvl="0" defTabSz="914400"/>
            <a:r>
              <a:rPr kumimoji="1" lang="en-US" altLang="zh-TW" sz="1200" dirty="0" smtClean="0">
                <a:solidFill>
                  <a:schemeClr val="bg1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Mains-II Power = </a:t>
            </a:r>
            <a:r>
              <a:rPr kumimoji="1" lang="en-US" altLang="zh-TW" sz="1200" dirty="0" smtClean="0">
                <a:solidFill>
                  <a:srgbClr val="9E0C39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V1 × I2</a:t>
            </a:r>
          </a:p>
          <a:p>
            <a:pPr lvl="0" defTabSz="914400"/>
            <a:r>
              <a:rPr kumimoji="1" lang="en-US" altLang="zh-TW" sz="1200" dirty="0" smtClean="0">
                <a:solidFill>
                  <a:schemeClr val="bg1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Branch Power = V1 × Branch Current</a:t>
            </a:r>
            <a:endParaRPr kumimoji="1" lang="en-US" altLang="zh-TW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26" name="向下箭號 25"/>
          <p:cNvSpPr/>
          <p:nvPr/>
        </p:nvSpPr>
        <p:spPr bwMode="auto">
          <a:xfrm rot="16200000">
            <a:off x="6122117" y="2605810"/>
            <a:ext cx="500166" cy="288031"/>
          </a:xfrm>
          <a:prstGeom prst="downArrow">
            <a:avLst/>
          </a:prstGeom>
          <a:solidFill>
            <a:srgbClr val="9E0C3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95535" y="1225084"/>
            <a:ext cx="24522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chemeClr val="bg1"/>
                </a:solidFill>
                <a:latin typeface="Calibri" pitchFamily="34" charset="0"/>
              </a:rPr>
              <a:t>2 Mains Breakers in 1 PDU</a:t>
            </a:r>
            <a:endParaRPr lang="zh-TW" altLang="en-US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9625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2030855"/>
              </p:ext>
            </p:extLst>
          </p:nvPr>
        </p:nvGraphicFramePr>
        <p:xfrm>
          <a:off x="433593" y="1531872"/>
          <a:ext cx="2338207" cy="2462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34" name="Visio" r:id="rId3" imgW="2248947" imgH="2373998" progId="Visio.Drawing.11">
                  <p:embed/>
                </p:oleObj>
              </mc:Choice>
              <mc:Fallback>
                <p:oleObj name="Visio" r:id="rId3" imgW="2248947" imgH="2373998" progId="Visio.Drawing.11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593" y="1531872"/>
                        <a:ext cx="2338207" cy="246217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6261" name="Picture 1" descr="C:\Users\Judy\Desktop\pic\592\New folder\双盘模式I接线图--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61436" y="1275605"/>
            <a:ext cx="2994740" cy="324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向下箭號 25"/>
          <p:cNvSpPr/>
          <p:nvPr/>
        </p:nvSpPr>
        <p:spPr bwMode="auto">
          <a:xfrm rot="16200000">
            <a:off x="2737741" y="2607122"/>
            <a:ext cx="500166" cy="288031"/>
          </a:xfrm>
          <a:prstGeom prst="downArrow">
            <a:avLst/>
          </a:prstGeom>
          <a:solidFill>
            <a:srgbClr val="9E0C3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4"/>
          <p:cNvSpPr/>
          <p:nvPr/>
        </p:nvSpPr>
        <p:spPr bwMode="auto">
          <a:xfrm>
            <a:off x="351239" y="987574"/>
            <a:ext cx="8469233" cy="3670176"/>
          </a:xfrm>
          <a:prstGeom prst="roundRect">
            <a:avLst/>
          </a:prstGeom>
          <a:solidFill>
            <a:srgbClr val="62646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Arial" charset="0"/>
            </a:endParaRPr>
          </a:p>
        </p:txBody>
      </p:sp>
      <p:sp>
        <p:nvSpPr>
          <p:cNvPr id="6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lvl="0" eaLnBrk="0" hangingPunct="0">
              <a:lnSpc>
                <a:spcPct val="95000"/>
              </a:lnSpc>
              <a:buClr>
                <a:srgbClr val="000000"/>
              </a:buClr>
              <a:buSzPct val="100000"/>
              <a:defRPr/>
            </a:pPr>
            <a:r>
              <a:rPr lang="en-US" altLang="zh-TW" sz="360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Dual Panel Mode II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6588224" y="2139702"/>
            <a:ext cx="237626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/>
            <a:r>
              <a:rPr kumimoji="1" lang="en-US" altLang="zh-TW" sz="1200" b="1" dirty="0" smtClean="0">
                <a:solidFill>
                  <a:schemeClr val="bg1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Power Calculation:</a:t>
            </a:r>
          </a:p>
          <a:p>
            <a:pPr lvl="0" defTabSz="914400"/>
            <a:endParaRPr kumimoji="1" lang="en-US" altLang="zh-TW" sz="1200" dirty="0" smtClean="0">
              <a:solidFill>
                <a:schemeClr val="bg1"/>
              </a:solidFill>
              <a:latin typeface="Calibri" pitchFamily="34" charset="0"/>
              <a:ea typeface="新細明體" pitchFamily="18" charset="-120"/>
              <a:cs typeface="Arial" pitchFamily="34" charset="0"/>
            </a:endParaRPr>
          </a:p>
          <a:p>
            <a:pPr lvl="0" defTabSz="914400"/>
            <a:r>
              <a:rPr kumimoji="1" lang="en-US" altLang="zh-TW" sz="1200" dirty="0" smtClean="0">
                <a:solidFill>
                  <a:schemeClr val="bg1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Mains-I Power = V1 × I1</a:t>
            </a:r>
          </a:p>
          <a:p>
            <a:pPr lvl="0" defTabSz="914400"/>
            <a:r>
              <a:rPr kumimoji="1" lang="en-US" altLang="zh-TW" sz="1200" dirty="0" smtClean="0">
                <a:solidFill>
                  <a:schemeClr val="bg1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Mains-II Power = </a:t>
            </a:r>
            <a:r>
              <a:rPr kumimoji="1" lang="en-US" altLang="zh-TW" sz="1200" dirty="0" smtClean="0">
                <a:solidFill>
                  <a:srgbClr val="9E0C39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V2 × I2</a:t>
            </a:r>
          </a:p>
          <a:p>
            <a:pPr lvl="0" defTabSz="914400"/>
            <a:r>
              <a:rPr kumimoji="1" lang="en-US" altLang="zh-TW" sz="1200" dirty="0" smtClean="0">
                <a:solidFill>
                  <a:srgbClr val="9E0C39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Branch A, B Power = V1 × Branch I</a:t>
            </a:r>
          </a:p>
          <a:p>
            <a:pPr lvl="0" defTabSz="914400"/>
            <a:r>
              <a:rPr kumimoji="1" lang="en-US" altLang="zh-TW" sz="1200" dirty="0" smtClean="0">
                <a:solidFill>
                  <a:srgbClr val="9E0C39"/>
                </a:solidFill>
                <a:latin typeface="Calibri" pitchFamily="34" charset="0"/>
                <a:ea typeface="新細明體" pitchFamily="18" charset="-120"/>
                <a:cs typeface="Arial" pitchFamily="34" charset="0"/>
              </a:rPr>
              <a:t>Branch C, D Power = V2 X Branch I</a:t>
            </a:r>
            <a:endParaRPr kumimoji="1" lang="en-US" altLang="zh-TW" sz="1200" b="0" i="0" u="none" strike="noStrike" cap="none" normalizeH="0" baseline="0" dirty="0" smtClean="0">
              <a:ln>
                <a:noFill/>
              </a:ln>
              <a:solidFill>
                <a:srgbClr val="9E0C39"/>
              </a:solidFill>
              <a:effectLst/>
              <a:latin typeface="Calibri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07184" y="1499311"/>
            <a:ext cx="21602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chemeClr val="bg1"/>
                </a:solidFill>
                <a:latin typeface="Calibri" pitchFamily="34" charset="0"/>
              </a:rPr>
              <a:t>2 independent PDUs</a:t>
            </a:r>
          </a:p>
          <a:p>
            <a:r>
              <a:rPr lang="en-US" altLang="zh-TW" sz="1600" b="1" dirty="0" smtClean="0">
                <a:solidFill>
                  <a:schemeClr val="bg1"/>
                </a:solidFill>
                <a:latin typeface="Calibri" pitchFamily="34" charset="0"/>
              </a:rPr>
              <a:t>(Most competitive)</a:t>
            </a:r>
            <a:endParaRPr lang="zh-TW" altLang="en-US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97283" name="Picture 3" descr="Dual MODE I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056" y="2164755"/>
            <a:ext cx="2313368" cy="1199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4" name="Picture 4" descr="C:\Users\Judy\Desktop\pic\592\New folder\Dual Panel I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4260" y="1347614"/>
            <a:ext cx="3019548" cy="302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向下箭號 25"/>
          <p:cNvSpPr/>
          <p:nvPr/>
        </p:nvSpPr>
        <p:spPr bwMode="auto">
          <a:xfrm rot="16200000">
            <a:off x="2737741" y="2607122"/>
            <a:ext cx="500166" cy="288031"/>
          </a:xfrm>
          <a:prstGeom prst="downArrow">
            <a:avLst/>
          </a:prstGeom>
          <a:solidFill>
            <a:srgbClr val="9E0C3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向下箭號 25"/>
          <p:cNvSpPr/>
          <p:nvPr/>
        </p:nvSpPr>
        <p:spPr bwMode="auto">
          <a:xfrm rot="16200000">
            <a:off x="6194125" y="2605810"/>
            <a:ext cx="500166" cy="288031"/>
          </a:xfrm>
          <a:prstGeom prst="downArrow">
            <a:avLst/>
          </a:prstGeom>
          <a:solidFill>
            <a:srgbClr val="9E0C3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 14"/>
          <p:cNvSpPr/>
          <p:nvPr/>
        </p:nvSpPr>
        <p:spPr bwMode="auto">
          <a:xfrm>
            <a:off x="351239" y="987574"/>
            <a:ext cx="8469233" cy="3670176"/>
          </a:xfrm>
          <a:prstGeom prst="roundRect">
            <a:avLst/>
          </a:prstGeom>
          <a:solidFill>
            <a:srgbClr val="83A1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dirty="0" smtClean="0">
              <a:ln>
                <a:noFill/>
              </a:ln>
              <a:solidFill>
                <a:srgbClr val="626469"/>
              </a:solidFill>
              <a:effectLst/>
              <a:latin typeface="Arial" charset="0"/>
            </a:endParaRPr>
          </a:p>
        </p:txBody>
      </p:sp>
      <p:sp>
        <p:nvSpPr>
          <p:cNvPr id="6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lvl="0" eaLnBrk="0" hangingPunct="0">
              <a:lnSpc>
                <a:spcPct val="95000"/>
              </a:lnSpc>
              <a:buClr>
                <a:srgbClr val="000000"/>
              </a:buClr>
              <a:buSzPct val="100000"/>
              <a:defRPr/>
            </a:pPr>
            <a:r>
              <a:rPr lang="en-US" altLang="zh-TW" sz="360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1-phase 3-wire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27" name="矩形 26"/>
          <p:cNvSpPr/>
          <p:nvPr/>
        </p:nvSpPr>
        <p:spPr>
          <a:xfrm>
            <a:off x="467544" y="1923678"/>
            <a:ext cx="2095988" cy="12314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600" b="1" dirty="0" smtClean="0">
                <a:solidFill>
                  <a:schemeClr val="bg1"/>
                </a:solidFill>
                <a:latin typeface="Calibri" pitchFamily="34" charset="0"/>
              </a:rPr>
              <a:t>For 1P3W applications </a:t>
            </a:r>
          </a:p>
          <a:p>
            <a:r>
              <a:rPr lang="en-US" altLang="zh-TW" sz="1600" b="1" dirty="0" smtClean="0">
                <a:solidFill>
                  <a:schemeClr val="bg1"/>
                </a:solidFill>
                <a:latin typeface="Calibri" pitchFamily="34" charset="0"/>
              </a:rPr>
              <a:t>e.g. lighting panel,</a:t>
            </a:r>
          </a:p>
          <a:p>
            <a:r>
              <a:rPr lang="en-US" altLang="zh-TW" sz="1600" b="1" dirty="0" smtClean="0">
                <a:solidFill>
                  <a:schemeClr val="bg1"/>
                </a:solidFill>
                <a:latin typeface="Calibri" pitchFamily="34" charset="0"/>
              </a:rPr>
              <a:t>commercial panelboard,</a:t>
            </a:r>
          </a:p>
          <a:p>
            <a:r>
              <a:rPr lang="en-US" altLang="zh-TW" sz="1600" b="1" dirty="0" smtClean="0">
                <a:solidFill>
                  <a:schemeClr val="bg1"/>
                </a:solidFill>
                <a:latin typeface="Calibri" pitchFamily="34" charset="0"/>
              </a:rPr>
              <a:t>residential load center,</a:t>
            </a:r>
          </a:p>
          <a:p>
            <a:r>
              <a:rPr lang="en-US" altLang="zh-TW" sz="1600" b="1" dirty="0" smtClean="0">
                <a:solidFill>
                  <a:schemeClr val="bg1"/>
                </a:solidFill>
                <a:latin typeface="Calibri" pitchFamily="34" charset="0"/>
              </a:rPr>
              <a:t>dormitory billing.</a:t>
            </a:r>
            <a:endParaRPr lang="zh-TW" altLang="en-US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10649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0226220"/>
              </p:ext>
            </p:extLst>
          </p:nvPr>
        </p:nvGraphicFramePr>
        <p:xfrm>
          <a:off x="3022810" y="1032657"/>
          <a:ext cx="3709430" cy="362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70" r:id="rId3" imgW="7372350" imgH="7220040" progId="">
                  <p:embed/>
                </p:oleObj>
              </mc:Choice>
              <mc:Fallback>
                <p:oleObj r:id="rId3" imgW="7372350" imgH="7220040" progId="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2810" y="1032657"/>
                        <a:ext cx="3709430" cy="36273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7782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571896"/>
              </p:ext>
            </p:extLst>
          </p:nvPr>
        </p:nvGraphicFramePr>
        <p:xfrm>
          <a:off x="2699792" y="555526"/>
          <a:ext cx="3787282" cy="4214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97" r:id="rId3" imgW="5652180" imgH="6291352" progId="">
                  <p:embed/>
                </p:oleObj>
              </mc:Choice>
              <mc:Fallback>
                <p:oleObj r:id="rId3" imgW="5652180" imgH="6291352" progId="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555526"/>
                        <a:ext cx="3787282" cy="42145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lvl="0" eaLnBrk="0" hangingPunct="0">
              <a:lnSpc>
                <a:spcPct val="95000"/>
              </a:lnSpc>
              <a:buClr>
                <a:srgbClr val="000000"/>
              </a:buClr>
              <a:buSzPct val="100000"/>
              <a:defRPr/>
            </a:pPr>
            <a:r>
              <a:rPr lang="en-US" altLang="zh-TW" sz="360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HMI Menu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13" name="笑臉 12"/>
          <p:cNvSpPr/>
          <p:nvPr/>
        </p:nvSpPr>
        <p:spPr bwMode="auto">
          <a:xfrm>
            <a:off x="6516216" y="4011910"/>
            <a:ext cx="144016" cy="144016"/>
          </a:xfrm>
          <a:prstGeom prst="smileyFace">
            <a:avLst/>
          </a:prstGeom>
          <a:solidFill>
            <a:srgbClr val="83A1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笑臉 13"/>
          <p:cNvSpPr/>
          <p:nvPr/>
        </p:nvSpPr>
        <p:spPr bwMode="auto">
          <a:xfrm>
            <a:off x="6516216" y="2283718"/>
            <a:ext cx="144016" cy="144016"/>
          </a:xfrm>
          <a:prstGeom prst="smileyFace">
            <a:avLst/>
          </a:prstGeom>
          <a:solidFill>
            <a:srgbClr val="83A1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笑臉 14"/>
          <p:cNvSpPr/>
          <p:nvPr/>
        </p:nvSpPr>
        <p:spPr bwMode="auto">
          <a:xfrm>
            <a:off x="6516216" y="2427734"/>
            <a:ext cx="144016" cy="144016"/>
          </a:xfrm>
          <a:prstGeom prst="smileyFace">
            <a:avLst/>
          </a:prstGeom>
          <a:solidFill>
            <a:srgbClr val="83A1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8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lvl="0" eaLnBrk="0" hangingPunct="0">
              <a:lnSpc>
                <a:spcPct val="95000"/>
              </a:lnSpc>
              <a:buClr>
                <a:srgbClr val="000000"/>
              </a:buClr>
              <a:buSzPct val="100000"/>
              <a:defRPr/>
            </a:pPr>
            <a:r>
              <a:rPr lang="en-US" altLang="zh-TW" sz="360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HMI Display Examples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pic>
        <p:nvPicPr>
          <p:cNvPr id="9" name="圖片 8" descr="諍芞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699542"/>
            <a:ext cx="2160240" cy="1296144"/>
          </a:xfrm>
          <a:prstGeom prst="rect">
            <a:avLst/>
          </a:prstGeom>
        </p:spPr>
      </p:pic>
      <p:pic>
        <p:nvPicPr>
          <p:cNvPr id="10" name="圖片 9" descr="諍芞0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699542"/>
            <a:ext cx="2160000" cy="1296000"/>
          </a:xfrm>
          <a:prstGeom prst="rect">
            <a:avLst/>
          </a:prstGeom>
        </p:spPr>
      </p:pic>
      <p:pic>
        <p:nvPicPr>
          <p:cNvPr id="11" name="圖片 10" descr="諍芞0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699542"/>
            <a:ext cx="2160000" cy="1296000"/>
          </a:xfrm>
          <a:prstGeom prst="rect">
            <a:avLst/>
          </a:prstGeom>
        </p:spPr>
      </p:pic>
      <p:pic>
        <p:nvPicPr>
          <p:cNvPr id="18" name="圖片 17" descr="諍芞0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504" y="2067694"/>
            <a:ext cx="2160000" cy="1296000"/>
          </a:xfrm>
          <a:prstGeom prst="rect">
            <a:avLst/>
          </a:prstGeom>
        </p:spPr>
      </p:pic>
      <p:pic>
        <p:nvPicPr>
          <p:cNvPr id="19" name="圖片 18" descr="諍芞09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504" y="3435846"/>
            <a:ext cx="2160000" cy="1296000"/>
          </a:xfrm>
          <a:prstGeom prst="rect">
            <a:avLst/>
          </a:prstGeom>
        </p:spPr>
      </p:pic>
      <p:pic>
        <p:nvPicPr>
          <p:cNvPr id="20" name="圖片 19" descr="諍芞1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04248" y="699542"/>
            <a:ext cx="2160000" cy="1296000"/>
          </a:xfrm>
          <a:prstGeom prst="rect">
            <a:avLst/>
          </a:prstGeom>
        </p:spPr>
      </p:pic>
      <p:pic>
        <p:nvPicPr>
          <p:cNvPr id="21" name="圖片 20" descr="諍芞27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0" y="2067694"/>
            <a:ext cx="2160000" cy="1296000"/>
          </a:xfrm>
          <a:prstGeom prst="rect">
            <a:avLst/>
          </a:prstGeom>
        </p:spPr>
      </p:pic>
      <p:pic>
        <p:nvPicPr>
          <p:cNvPr id="22" name="圖片 21" descr="諍芞29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72000" y="3507854"/>
            <a:ext cx="2160000" cy="1296000"/>
          </a:xfrm>
          <a:prstGeom prst="rect">
            <a:avLst/>
          </a:prstGeom>
        </p:spPr>
      </p:pic>
      <p:pic>
        <p:nvPicPr>
          <p:cNvPr id="23" name="圖片 22" descr="諍芞39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339752" y="3507854"/>
            <a:ext cx="2160000" cy="1296000"/>
          </a:xfrm>
          <a:prstGeom prst="rect">
            <a:avLst/>
          </a:prstGeom>
        </p:spPr>
      </p:pic>
      <p:pic>
        <p:nvPicPr>
          <p:cNvPr id="24" name="圖片 23" descr="諍芞4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339752" y="2067694"/>
            <a:ext cx="2160000" cy="1296000"/>
          </a:xfrm>
          <a:prstGeom prst="rect">
            <a:avLst/>
          </a:prstGeom>
        </p:spPr>
      </p:pic>
      <p:pic>
        <p:nvPicPr>
          <p:cNvPr id="27" name="圖片 26" descr="諍芞46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804248" y="3435846"/>
            <a:ext cx="2160000" cy="1296000"/>
          </a:xfrm>
          <a:prstGeom prst="rect">
            <a:avLst/>
          </a:prstGeom>
        </p:spPr>
      </p:pic>
      <p:pic>
        <p:nvPicPr>
          <p:cNvPr id="28" name="圖片 27" descr="諍芞47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804248" y="2067694"/>
            <a:ext cx="2160000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8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lvl="0" eaLnBrk="0" hangingPunct="0">
              <a:lnSpc>
                <a:spcPct val="95000"/>
              </a:lnSpc>
              <a:buClr>
                <a:srgbClr val="000000"/>
              </a:buClr>
              <a:buSzPct val="100000"/>
              <a:defRPr/>
            </a:pPr>
            <a:r>
              <a:rPr lang="en-US" altLang="zh-TW" sz="360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HMI Display Examples(Cont.)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pic>
        <p:nvPicPr>
          <p:cNvPr id="25" name="圖片 24" descr="諍芞4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627534"/>
            <a:ext cx="2160000" cy="1296000"/>
          </a:xfrm>
          <a:prstGeom prst="rect">
            <a:avLst/>
          </a:prstGeom>
        </p:spPr>
      </p:pic>
      <p:pic>
        <p:nvPicPr>
          <p:cNvPr id="26" name="圖片 25" descr="諍芞4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627534"/>
            <a:ext cx="2160000" cy="1296000"/>
          </a:xfrm>
          <a:prstGeom prst="rect">
            <a:avLst/>
          </a:prstGeom>
        </p:spPr>
      </p:pic>
      <p:pic>
        <p:nvPicPr>
          <p:cNvPr id="29" name="圖片 28" descr="諍芞5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1995686"/>
            <a:ext cx="2160000" cy="1296000"/>
          </a:xfrm>
          <a:prstGeom prst="rect">
            <a:avLst/>
          </a:prstGeom>
        </p:spPr>
      </p:pic>
      <p:pic>
        <p:nvPicPr>
          <p:cNvPr id="30" name="圖片 29" descr="諍芞5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04248" y="627534"/>
            <a:ext cx="2160000" cy="1296000"/>
          </a:xfrm>
          <a:prstGeom prst="rect">
            <a:avLst/>
          </a:prstGeom>
        </p:spPr>
      </p:pic>
      <p:pic>
        <p:nvPicPr>
          <p:cNvPr id="31" name="圖片 30" descr="諍芞5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627534"/>
            <a:ext cx="2160000" cy="1296000"/>
          </a:xfrm>
          <a:prstGeom prst="rect">
            <a:avLst/>
          </a:prstGeom>
        </p:spPr>
      </p:pic>
      <p:pic>
        <p:nvPicPr>
          <p:cNvPr id="32" name="圖片 31" descr="諍芞63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27784" y="1983718"/>
            <a:ext cx="2160000" cy="1296000"/>
          </a:xfrm>
          <a:prstGeom prst="rect">
            <a:avLst/>
          </a:prstGeom>
        </p:spPr>
      </p:pic>
      <p:pic>
        <p:nvPicPr>
          <p:cNvPr id="33" name="圖片 32" descr="諍芞64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804248" y="1995686"/>
            <a:ext cx="2160000" cy="1296000"/>
          </a:xfrm>
          <a:prstGeom prst="rect">
            <a:avLst/>
          </a:prstGeom>
        </p:spPr>
      </p:pic>
      <p:pic>
        <p:nvPicPr>
          <p:cNvPr id="34" name="圖片 33" descr="諍芞76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72000" y="1995686"/>
            <a:ext cx="2160000" cy="1296000"/>
          </a:xfrm>
          <a:prstGeom prst="rect">
            <a:avLst/>
          </a:prstGeom>
        </p:spPr>
      </p:pic>
      <p:pic>
        <p:nvPicPr>
          <p:cNvPr id="35" name="圖片 34" descr="諍芞78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5536" y="3351870"/>
            <a:ext cx="2160000" cy="1296000"/>
          </a:xfrm>
          <a:prstGeom prst="rect">
            <a:avLst/>
          </a:prstGeom>
        </p:spPr>
      </p:pic>
      <p:pic>
        <p:nvPicPr>
          <p:cNvPr id="36" name="圖片 35" descr="諍芞79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572000" y="3363838"/>
            <a:ext cx="2160000" cy="1296000"/>
          </a:xfrm>
          <a:prstGeom prst="rect">
            <a:avLst/>
          </a:prstGeom>
        </p:spPr>
      </p:pic>
      <p:pic>
        <p:nvPicPr>
          <p:cNvPr id="37" name="圖片 36" descr="諍芞90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339752" y="3363838"/>
            <a:ext cx="2160000" cy="1296000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7340191" y="3889380"/>
            <a:ext cx="11922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600" b="1" dirty="0" smtClean="0">
                <a:solidFill>
                  <a:srgbClr val="83A100"/>
                </a:solidFill>
                <a:latin typeface="Calibri" pitchFamily="34" charset="0"/>
              </a:rPr>
              <a:t>And more…</a:t>
            </a:r>
            <a:endParaRPr lang="zh-TW" altLang="en-US" sz="1600" dirty="0">
              <a:solidFill>
                <a:srgbClr val="83A1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lvl="0" eaLnBrk="0" hangingPunct="0">
              <a:lnSpc>
                <a:spcPct val="95000"/>
              </a:lnSpc>
              <a:buClr>
                <a:srgbClr val="000000"/>
              </a:buClr>
              <a:buSzPct val="100000"/>
              <a:defRPr/>
            </a:pPr>
            <a:r>
              <a:rPr lang="en-US" altLang="zh-TW" sz="360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Comprehensive Web Interface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pic>
        <p:nvPicPr>
          <p:cNvPr id="6" name="圖片 5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915566"/>
            <a:ext cx="7956376" cy="384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93" y="1053972"/>
            <a:ext cx="2566416" cy="3572256"/>
          </a:xfrm>
          <a:prstGeom prst="rect">
            <a:avLst/>
          </a:prstGeom>
        </p:spPr>
      </p:pic>
      <p:sp>
        <p:nvSpPr>
          <p:cNvPr id="7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lnSpc>
                <a:spcPct val="95000"/>
              </a:lnSpc>
              <a:buClr>
                <a:srgbClr val="000000"/>
              </a:buClr>
              <a:buSzPct val="100000"/>
              <a:defRPr/>
            </a:pPr>
            <a:r>
              <a:rPr lang="en-US" altLang="zh-TW" sz="360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Demo Kits Available on Request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174516"/>
            <a:ext cx="2736965" cy="15411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061" y="2972559"/>
            <a:ext cx="2736965" cy="1541180"/>
          </a:xfrm>
          <a:prstGeom prst="rect">
            <a:avLst/>
          </a:prstGeom>
        </p:spPr>
      </p:pic>
      <p:pic>
        <p:nvPicPr>
          <p:cNvPr id="10138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95863">
            <a:off x="2958655" y="2646687"/>
            <a:ext cx="2572079" cy="210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900000"/>
            </a:camera>
            <a:lightRig rig="threePt" dir="t"/>
          </a:scene3d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3363838"/>
            <a:ext cx="1224136" cy="1262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3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7"/>
          <p:cNvSpPr txBox="1">
            <a:spLocks/>
          </p:cNvSpPr>
          <p:nvPr/>
        </p:nvSpPr>
        <p:spPr>
          <a:xfrm>
            <a:off x="539553" y="51470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lnSpc>
                <a:spcPct val="95000"/>
              </a:lnSpc>
              <a:buClr>
                <a:srgbClr val="000000"/>
              </a:buClr>
              <a:buSzPct val="100000"/>
              <a:defRPr/>
            </a:pPr>
            <a:r>
              <a:rPr lang="en-US" altLang="zh-TW" sz="360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Competitive Analysis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pic>
        <p:nvPicPr>
          <p:cNvPr id="6" name="圖片 2" descr="DSCN01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32646" y="563345"/>
            <a:ext cx="1874732" cy="1054537"/>
          </a:xfrm>
          <a:prstGeom prst="rect">
            <a:avLst/>
          </a:prstGeom>
        </p:spPr>
      </p:pic>
      <p:pic>
        <p:nvPicPr>
          <p:cNvPr id="9" name="圖片 8" descr="IMG_799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68505" y="3132422"/>
            <a:ext cx="1125272" cy="1506562"/>
          </a:xfrm>
          <a:prstGeom prst="rect">
            <a:avLst/>
          </a:prstGeom>
        </p:spPr>
      </p:pic>
      <p:pic>
        <p:nvPicPr>
          <p:cNvPr id="10" name="圖片 9" descr="IMG_80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33002" y="3132422"/>
            <a:ext cx="1125272" cy="1506562"/>
          </a:xfrm>
          <a:prstGeom prst="rect">
            <a:avLst/>
          </a:prstGeom>
        </p:spPr>
      </p:pic>
      <p:pic>
        <p:nvPicPr>
          <p:cNvPr id="11" name="圖片 10" descr="IMG_800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8296" y="3132422"/>
            <a:ext cx="1125272" cy="1506562"/>
          </a:xfrm>
          <a:prstGeom prst="rect">
            <a:avLst/>
          </a:prstGeom>
        </p:spPr>
      </p:pic>
      <p:pic>
        <p:nvPicPr>
          <p:cNvPr id="110593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12153" y="580822"/>
            <a:ext cx="1167053" cy="113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65503" y="563345"/>
            <a:ext cx="776726" cy="1041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5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22966" y="1674297"/>
            <a:ext cx="1190066" cy="133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圖片 11" descr="IMG_2788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482467" y="1674297"/>
            <a:ext cx="1805298" cy="1353973"/>
          </a:xfrm>
          <a:prstGeom prst="rect">
            <a:avLst/>
          </a:prstGeom>
        </p:spPr>
      </p:pic>
      <p:pic>
        <p:nvPicPr>
          <p:cNvPr id="13" name="圖片 12" descr="IMG_2789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482467" y="3132422"/>
            <a:ext cx="1759009" cy="1319256"/>
          </a:xfrm>
          <a:prstGeom prst="rect">
            <a:avLst/>
          </a:prstGeom>
        </p:spPr>
      </p:pic>
      <p:pic>
        <p:nvPicPr>
          <p:cNvPr id="14" name="圖片 13" descr="IMG_2792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801724" y="3757333"/>
            <a:ext cx="503400" cy="671200"/>
          </a:xfrm>
          <a:prstGeom prst="rect">
            <a:avLst/>
          </a:prstGeom>
        </p:spPr>
      </p:pic>
      <p:pic>
        <p:nvPicPr>
          <p:cNvPr id="15" name="圖片 14" descr="AH6-016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220460" y="3062988"/>
            <a:ext cx="1182893" cy="1577190"/>
          </a:xfrm>
          <a:prstGeom prst="rect">
            <a:avLst/>
          </a:prstGeom>
        </p:spPr>
      </p:pic>
      <p:pic>
        <p:nvPicPr>
          <p:cNvPr id="110596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61883" y="2854684"/>
            <a:ext cx="1314573" cy="93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7" name="Picture 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565503" y="1675317"/>
            <a:ext cx="902649" cy="1131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矩形 17"/>
          <p:cNvSpPr/>
          <p:nvPr/>
        </p:nvSpPr>
        <p:spPr bwMode="auto">
          <a:xfrm>
            <a:off x="552615" y="3132422"/>
            <a:ext cx="3541161" cy="1527560"/>
          </a:xfrm>
          <a:prstGeom prst="rect">
            <a:avLst/>
          </a:prstGeom>
          <a:noFill/>
          <a:ln w="25400" cap="flat" cmpd="sng" algn="ctr">
            <a:solidFill>
              <a:srgbClr val="9E0C3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4232646" y="563345"/>
            <a:ext cx="1874732" cy="1041518"/>
          </a:xfrm>
          <a:prstGeom prst="rect">
            <a:avLst/>
          </a:prstGeom>
          <a:noFill/>
          <a:ln w="25400" cap="flat" cmpd="sng" algn="ctr">
            <a:solidFill>
              <a:srgbClr val="9E0C3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4222966" y="1674297"/>
            <a:ext cx="1180387" cy="2965881"/>
          </a:xfrm>
          <a:prstGeom prst="rect">
            <a:avLst/>
          </a:prstGeom>
          <a:noFill/>
          <a:ln w="25400" cap="flat" cmpd="sng" algn="ctr">
            <a:solidFill>
              <a:srgbClr val="9E0C3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5482467" y="1674297"/>
            <a:ext cx="1805298" cy="2777381"/>
          </a:xfrm>
          <a:prstGeom prst="rect">
            <a:avLst/>
          </a:prstGeom>
          <a:noFill/>
          <a:ln w="25400" cap="flat" cmpd="sng" algn="ctr">
            <a:solidFill>
              <a:srgbClr val="9E0C3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6246247" y="563345"/>
            <a:ext cx="2152471" cy="1041518"/>
          </a:xfrm>
          <a:prstGeom prst="rect">
            <a:avLst/>
          </a:prstGeom>
          <a:noFill/>
          <a:ln w="25400" cap="flat" cmpd="sng" algn="ctr">
            <a:solidFill>
              <a:srgbClr val="9E0C3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7357200" y="1674297"/>
            <a:ext cx="1319256" cy="2152471"/>
          </a:xfrm>
          <a:prstGeom prst="rect">
            <a:avLst/>
          </a:prstGeom>
          <a:noFill/>
          <a:ln w="25400" cap="flat" cmpd="sng" algn="ctr">
            <a:solidFill>
              <a:srgbClr val="9E0C3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52615" y="563345"/>
            <a:ext cx="3555793" cy="2483020"/>
            <a:chOff x="552615" y="563345"/>
            <a:chExt cx="3555793" cy="2483020"/>
          </a:xfrm>
        </p:grpSpPr>
        <p:pic>
          <p:nvPicPr>
            <p:cNvPr id="105474" name="Picture 2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552615" y="563345"/>
              <a:ext cx="3542398" cy="2483020"/>
            </a:xfrm>
            <a:prstGeom prst="rect">
              <a:avLst/>
            </a:prstGeom>
            <a:noFill/>
            <a:ln w="25400">
              <a:solidFill>
                <a:srgbClr val="9E0C39"/>
              </a:solidFill>
              <a:miter lim="800000"/>
              <a:headEnd/>
              <a:tailEnd/>
            </a:ln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4638" y="605902"/>
              <a:ext cx="1433770" cy="9866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Accuracy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282408"/>
              </p:ext>
            </p:extLst>
          </p:nvPr>
        </p:nvGraphicFramePr>
        <p:xfrm>
          <a:off x="2007965" y="1090394"/>
          <a:ext cx="4940299" cy="3497580"/>
        </p:xfrm>
        <a:graphic>
          <a:graphicData uri="http://schemas.openxmlformats.org/drawingml/2006/table">
            <a:tbl>
              <a:tblPr/>
              <a:tblGrid>
                <a:gridCol w="1025345"/>
                <a:gridCol w="1501768"/>
                <a:gridCol w="1501768"/>
                <a:gridCol w="911418"/>
              </a:tblGrid>
              <a:tr h="25908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Parameters</a:t>
                      </a:r>
                      <a:endParaRPr lang="zh-TW" sz="10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A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Accuracy</a:t>
                      </a:r>
                      <a:endParaRPr lang="zh-TW" sz="1000" b="1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A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Resolution</a:t>
                      </a:r>
                      <a:endParaRPr lang="zh-TW" sz="1000" b="1" i="0" u="none" strike="noStrike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A300"/>
                    </a:solidFill>
                  </a:tcPr>
                </a:tc>
              </a:tr>
              <a:tr h="190500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Mains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Voltage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±0.5%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0.01V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Current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±0.5%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0.001A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kW, kvar, kVA</a:t>
                      </a:r>
                      <a:endParaRPr lang="zh-TW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0.5%</a:t>
                      </a:r>
                      <a:endParaRPr lang="zh-TW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0.001k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kWh, </a:t>
                      </a:r>
                      <a:r>
                        <a:rPr lang="en-US" sz="10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kVAh</a:t>
                      </a:r>
                      <a:endParaRPr lang="zh-TW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IEC 62053-22 Class 1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0.1kXh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kvarh</a:t>
                      </a:r>
                      <a:endParaRPr lang="zh-TW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IEC 62053-23 Class 2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0.1kvarh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P.F.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±1.0%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Frequency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±0.02 Hz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0.01Hz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Harmonics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IEC 61000-4-7 / 30 Class B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0.01%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 Unbalance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±0.2%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0.01%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 Unbalance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±1.0%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0.01%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0500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Branch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Current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±0.5%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0.001A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kW, kvar, kVA</a:t>
                      </a:r>
                      <a:endParaRPr lang="zh-TW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1%</a:t>
                      </a:r>
                      <a:endParaRPr lang="zh-TW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0.001k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P.F.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±1.0%</a:t>
                      </a:r>
                      <a:endParaRPr lang="zh-TW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0.001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kWh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IEC 62053-22 Class 1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0.01kXh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kvarh</a:t>
                      </a:r>
                      <a:endParaRPr lang="zh-TW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IEC 62053-23 Class 2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0.1kvarh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Harmonics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IEC 61000-4-7 / 30 Class B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0.01%</a:t>
                      </a:r>
                      <a:endParaRPr lang="zh-TW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algn="l" fontAlgn="ctr">
                        <a:tabLst>
                          <a:tab pos="1028700" algn="l"/>
                        </a:tabLst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	RTD</a:t>
                      </a:r>
                      <a:endParaRPr lang="zh-TW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±1°</a:t>
                      </a:r>
                      <a:endParaRPr lang="zh-TW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0.1°</a:t>
                      </a:r>
                      <a:endParaRPr lang="zh-TW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Specifications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84303"/>
              </p:ext>
            </p:extLst>
          </p:nvPr>
        </p:nvGraphicFramePr>
        <p:xfrm>
          <a:off x="414784" y="720462"/>
          <a:ext cx="4013200" cy="1402080"/>
        </p:xfrm>
        <a:graphic>
          <a:graphicData uri="http://schemas.openxmlformats.org/drawingml/2006/table">
            <a:tbl>
              <a:tblPr/>
              <a:tblGrid>
                <a:gridCol w="1422400"/>
                <a:gridCol w="2590800"/>
              </a:tblGrid>
              <a:tr h="259080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fr-FR" sz="10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Mains Voltage Inputs (V1, V2, V3, VN)</a:t>
                      </a: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A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Standard (Un)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277VLN/480VLL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Range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10% to 120% Un 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PT Ratio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Not Supported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Overload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2xUn continuous, 4xUn for 1s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Burden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&lt;0.05VA per phase @ 220V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Frequency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50Hz / 60Hz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3825438"/>
              </p:ext>
            </p:extLst>
          </p:nvPr>
        </p:nvGraphicFramePr>
        <p:xfrm>
          <a:off x="414784" y="2160622"/>
          <a:ext cx="4013200" cy="2499360"/>
        </p:xfrm>
        <a:graphic>
          <a:graphicData uri="http://schemas.openxmlformats.org/drawingml/2006/table">
            <a:tbl>
              <a:tblPr/>
              <a:tblGrid>
                <a:gridCol w="1422400"/>
                <a:gridCol w="2590800"/>
              </a:tblGrid>
              <a:tr h="1905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Mains Current Inputs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A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59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Nominal Current (In)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　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  Solid-Core CT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5A / 1A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  Split-Core CT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400A / 600A / 800A / 1000A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Range 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0.3% to 100% In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CT Ratio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　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Primary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1A: 1-30000, 5A: 1-6000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Secondary 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1A: 1-30000, 5A: 1-6000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I4 Primary 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1-10000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I4 Secondary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1-10000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Overload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1.2xIn continuous, 2xln for 10s, 10xIn for 1s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Burden 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&lt;0.3VA per phase @ In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46059"/>
              </p:ext>
            </p:extLst>
          </p:nvPr>
        </p:nvGraphicFramePr>
        <p:xfrm>
          <a:off x="4644008" y="1064146"/>
          <a:ext cx="4013200" cy="640080"/>
        </p:xfrm>
        <a:graphic>
          <a:graphicData uri="http://schemas.openxmlformats.org/drawingml/2006/table">
            <a:tbl>
              <a:tblPr/>
              <a:tblGrid>
                <a:gridCol w="1422400"/>
                <a:gridCol w="2590800"/>
              </a:tblGrid>
              <a:tr h="190500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Branch Current Inputs</a:t>
                      </a: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A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590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Continuous Load (Imax)</a:t>
                      </a: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100A maximum</a:t>
                      </a: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Burden </a:t>
                      </a: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&lt;0.3VA per phase @ In</a:t>
                      </a: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69708"/>
              </p:ext>
            </p:extLst>
          </p:nvPr>
        </p:nvGraphicFramePr>
        <p:xfrm>
          <a:off x="4644008" y="2648322"/>
          <a:ext cx="4013200" cy="762000"/>
        </p:xfrm>
        <a:graphic>
          <a:graphicData uri="http://schemas.openxmlformats.org/drawingml/2006/table">
            <a:tbl>
              <a:tblPr/>
              <a:tblGrid>
                <a:gridCol w="1422400"/>
                <a:gridCol w="2590800"/>
              </a:tblGrid>
              <a:tr h="1905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Digital Inputs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A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Standard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Dry contact, 24VDC internally wetted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Sampling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1000Hz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Hysteresis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1-1,000ms programmable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表格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545272"/>
              </p:ext>
            </p:extLst>
          </p:nvPr>
        </p:nvGraphicFramePr>
        <p:xfrm>
          <a:off x="4644008" y="3440410"/>
          <a:ext cx="4013200" cy="640080"/>
        </p:xfrm>
        <a:graphic>
          <a:graphicData uri="http://schemas.openxmlformats.org/drawingml/2006/table">
            <a:tbl>
              <a:tblPr/>
              <a:tblGrid>
                <a:gridCol w="1422400"/>
                <a:gridCol w="2590800"/>
              </a:tblGrid>
              <a:tr h="1905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Digital Outputs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A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59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Contact Type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Normally-open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Contact Rating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5A @ 250VAC/30VDC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表格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95385"/>
              </p:ext>
            </p:extLst>
          </p:nvPr>
        </p:nvGraphicFramePr>
        <p:xfrm>
          <a:off x="4644008" y="4088482"/>
          <a:ext cx="4013200" cy="571500"/>
        </p:xfrm>
        <a:graphic>
          <a:graphicData uri="http://schemas.openxmlformats.org/drawingml/2006/table">
            <a:tbl>
              <a:tblPr/>
              <a:tblGrid>
                <a:gridCol w="1422400"/>
                <a:gridCol w="2590800"/>
              </a:tblGrid>
              <a:tr h="1905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RTD Input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A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Type</a:t>
                      </a: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PT100</a:t>
                      </a: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Range</a:t>
                      </a: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-40 to 200 °C</a:t>
                      </a:r>
                    </a:p>
                  </a:txBody>
                  <a:tcPr marL="7620" marR="7620" marT="762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表格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464316"/>
              </p:ext>
            </p:extLst>
          </p:nvPr>
        </p:nvGraphicFramePr>
        <p:xfrm>
          <a:off x="4644008" y="1712218"/>
          <a:ext cx="4013200" cy="952500"/>
        </p:xfrm>
        <a:graphic>
          <a:graphicData uri="http://schemas.openxmlformats.org/drawingml/2006/table">
            <a:tbl>
              <a:tblPr/>
              <a:tblGrid>
                <a:gridCol w="1422400"/>
                <a:gridCol w="2590800"/>
              </a:tblGrid>
              <a:tr h="1905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Power Supply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A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Main</a:t>
                      </a:r>
                    </a:p>
                  </a:txBody>
                  <a:tcPr marL="13716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95-277VAC/VDC ± 10%, 47-440 Hz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HMI</a:t>
                      </a:r>
                    </a:p>
                  </a:txBody>
                  <a:tcPr marL="13716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24VDC ± 20%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Burden: Main</a:t>
                      </a:r>
                    </a:p>
                  </a:txBody>
                  <a:tcPr marL="13716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&lt;5W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Burden: HMI</a:t>
                      </a:r>
                    </a:p>
                  </a:txBody>
                  <a:tcPr marL="13716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626469"/>
                          </a:solidFill>
                          <a:latin typeface="Calibri"/>
                        </a:rPr>
                        <a:t>&lt;10W</a:t>
                      </a:r>
                    </a:p>
                  </a:txBody>
                  <a:tcPr marL="7620" marR="7620" marT="762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2178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lvl="0" eaLnBrk="0" hangingPunct="0">
              <a:lnSpc>
                <a:spcPct val="95000"/>
              </a:lnSpc>
              <a:buClr>
                <a:srgbClr val="000000"/>
              </a:buClr>
              <a:buSzPct val="100000"/>
              <a:defRPr/>
            </a:pPr>
            <a:r>
              <a:rPr lang="en-US" altLang="zh-TW" sz="3600" dirty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CT Strip Dimensions (1” </a:t>
            </a:r>
            <a:r>
              <a:rPr lang="en-US" altLang="zh-TW" sz="360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spacing)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pic>
        <p:nvPicPr>
          <p:cNvPr id="113666" name="Picture 2" descr="PMC-592开孔尺寸图(长CT)-主视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31590"/>
            <a:ext cx="6400800" cy="1506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7" name="Picture 3" descr="PMC-592开孔尺寸图(长CT)-侧视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427733"/>
            <a:ext cx="1724297" cy="219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標題 7"/>
          <p:cNvSpPr txBox="1">
            <a:spLocks/>
          </p:cNvSpPr>
          <p:nvPr/>
        </p:nvSpPr>
        <p:spPr>
          <a:xfrm>
            <a:off x="3037337" y="3003798"/>
            <a:ext cx="1152128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400" b="1" dirty="0" smtClean="0">
                <a:ln w="19050">
                  <a:noFill/>
                  <a:prstDash val="solid"/>
                </a:ln>
                <a:solidFill>
                  <a:srgbClr val="626469"/>
                </a:solidFill>
                <a:latin typeface="Calibri" pitchFamily="34" charset="0"/>
                <a:ea typeface="楷体_GB2312" pitchFamily="49" charset="-122"/>
              </a:rPr>
              <a:t>Top View</a:t>
            </a:r>
            <a:endParaRPr kumimoji="0" lang="zh-TW" altLang="en-US" sz="1400" b="1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626469"/>
              </a:solidFill>
              <a:effectLst/>
              <a:uLnTx/>
              <a:uFillTx/>
              <a:latin typeface="Calibri" pitchFamily="34" charset="0"/>
              <a:ea typeface="楷体_GB2312" pitchFamily="49" charset="-122"/>
            </a:endParaRPr>
          </a:p>
        </p:txBody>
      </p:sp>
      <p:sp>
        <p:nvSpPr>
          <p:cNvPr id="6" name="標題 7"/>
          <p:cNvSpPr txBox="1">
            <a:spLocks/>
          </p:cNvSpPr>
          <p:nvPr/>
        </p:nvSpPr>
        <p:spPr>
          <a:xfrm>
            <a:off x="6012160" y="3435846"/>
            <a:ext cx="1152128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400" b="1" dirty="0" smtClean="0">
                <a:ln w="19050">
                  <a:noFill/>
                  <a:prstDash val="solid"/>
                </a:ln>
                <a:solidFill>
                  <a:srgbClr val="626469"/>
                </a:solidFill>
                <a:latin typeface="Calibri" pitchFamily="34" charset="0"/>
                <a:ea typeface="楷体_GB2312" pitchFamily="49" charset="-122"/>
              </a:rPr>
              <a:t>Side View</a:t>
            </a:r>
            <a:endParaRPr kumimoji="0" lang="zh-TW" altLang="en-US" sz="1400" b="1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626469"/>
              </a:solidFill>
              <a:effectLst/>
              <a:uLnTx/>
              <a:uFillTx/>
              <a:latin typeface="Calibri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18849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4" name="Picture 2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78" y="1104528"/>
            <a:ext cx="64008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5" name="Picture 25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600" y="2393414"/>
            <a:ext cx="1706880" cy="219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lvl="0" eaLnBrk="0" hangingPunct="0">
              <a:lnSpc>
                <a:spcPct val="95000"/>
              </a:lnSpc>
              <a:buClr>
                <a:srgbClr val="000000"/>
              </a:buClr>
              <a:buSzPct val="100000"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CT Strip </a:t>
            </a:r>
            <a:r>
              <a:rPr lang="en-US" altLang="zh-TW" sz="3600" dirty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Dimensions </a:t>
            </a:r>
            <a:r>
              <a:rPr lang="en-US" altLang="zh-TW" sz="360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latin typeface="Arial Rounded MT Bold" pitchFamily="34" charset="0"/>
                <a:ea typeface="楷体_GB2312" pitchFamily="49" charset="-122"/>
              </a:rPr>
              <a:t>(¾” spacing)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sp>
        <p:nvSpPr>
          <p:cNvPr id="9" name="標題 7"/>
          <p:cNvSpPr txBox="1">
            <a:spLocks/>
          </p:cNvSpPr>
          <p:nvPr/>
        </p:nvSpPr>
        <p:spPr>
          <a:xfrm>
            <a:off x="3037337" y="3003798"/>
            <a:ext cx="1152128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400" b="1" dirty="0" smtClean="0">
                <a:ln w="19050">
                  <a:noFill/>
                  <a:prstDash val="solid"/>
                </a:ln>
                <a:solidFill>
                  <a:srgbClr val="626469"/>
                </a:solidFill>
                <a:latin typeface="Calibri" pitchFamily="34" charset="0"/>
                <a:ea typeface="楷体_GB2312" pitchFamily="49" charset="-122"/>
              </a:rPr>
              <a:t>Top View</a:t>
            </a:r>
            <a:endParaRPr kumimoji="0" lang="zh-TW" altLang="en-US" sz="1400" b="1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626469"/>
              </a:solidFill>
              <a:effectLst/>
              <a:uLnTx/>
              <a:uFillTx/>
              <a:latin typeface="Calibri" pitchFamily="34" charset="0"/>
              <a:ea typeface="楷体_GB2312" pitchFamily="49" charset="-122"/>
            </a:endParaRPr>
          </a:p>
        </p:txBody>
      </p:sp>
      <p:sp>
        <p:nvSpPr>
          <p:cNvPr id="10" name="標題 7"/>
          <p:cNvSpPr txBox="1">
            <a:spLocks/>
          </p:cNvSpPr>
          <p:nvPr/>
        </p:nvSpPr>
        <p:spPr>
          <a:xfrm>
            <a:off x="6012160" y="3363838"/>
            <a:ext cx="1152128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pPr marL="0" marR="0" lvl="0" indent="0" algn="ctr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lang="en-US" altLang="zh-TW" sz="1400" b="1" dirty="0" smtClean="0">
                <a:ln w="19050">
                  <a:noFill/>
                  <a:prstDash val="solid"/>
                </a:ln>
                <a:solidFill>
                  <a:srgbClr val="626469"/>
                </a:solidFill>
                <a:latin typeface="Calibri" pitchFamily="34" charset="0"/>
                <a:ea typeface="楷体_GB2312" pitchFamily="49" charset="-122"/>
              </a:rPr>
              <a:t>Side View</a:t>
            </a:r>
            <a:endParaRPr kumimoji="0" lang="zh-TW" altLang="en-US" sz="1400" b="1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626469"/>
              </a:solidFill>
              <a:effectLst/>
              <a:uLnTx/>
              <a:uFillTx/>
              <a:latin typeface="Calibri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48641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SCCT Adapter Board Dimensions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  <p:pic>
        <p:nvPicPr>
          <p:cNvPr id="114690" name="Picture 2" descr="PMC-592开孔尺寸图(适配器)-主视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347614"/>
            <a:ext cx="4968552" cy="3138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845188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1" descr="E:\Doc\PMC-592\Pic\CT_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59582"/>
            <a:ext cx="6800755" cy="36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標題 7"/>
          <p:cNvSpPr txBox="1">
            <a:spLocks/>
          </p:cNvSpPr>
          <p:nvPr/>
        </p:nvSpPr>
        <p:spPr>
          <a:xfrm>
            <a:off x="539553" y="123478"/>
            <a:ext cx="806489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defTabSz="4572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Helvetica 85 Heavy" charset="0"/>
              <a:buNone/>
              <a:tabLst/>
              <a:defRPr/>
            </a:pPr>
            <a:r>
              <a:rPr kumimoji="0" lang="en-US" altLang="zh-TW" sz="3600" i="0" u="none" strike="noStrike" kern="1200" cap="none" spc="0" normalizeH="0" baseline="0" noProof="0" dirty="0" smtClean="0">
                <a:ln w="19050">
                  <a:noFill/>
                  <a:prstDash val="solid"/>
                </a:ln>
                <a:solidFill>
                  <a:srgbClr val="FA890F"/>
                </a:solidFill>
                <a:effectLst/>
                <a:uLnTx/>
                <a:uFillTx/>
                <a:latin typeface="Arial Rounded MT Bold" pitchFamily="34" charset="0"/>
                <a:ea typeface="楷体_GB2312" pitchFamily="49" charset="-122"/>
              </a:rPr>
              <a:t>Branch SCCT Dimensions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FA890F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74653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A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1" descr="bs01197_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4815" y="1213867"/>
            <a:ext cx="2317305" cy="1213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標題 7"/>
          <p:cNvSpPr txBox="1">
            <a:spLocks/>
          </p:cNvSpPr>
          <p:nvPr/>
        </p:nvSpPr>
        <p:spPr>
          <a:xfrm>
            <a:off x="2987825" y="2499742"/>
            <a:ext cx="3024336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lnSpc>
                <a:spcPct val="95000"/>
              </a:lnSpc>
              <a:buClr>
                <a:srgbClr val="000000"/>
              </a:buClr>
              <a:buSzPct val="100000"/>
              <a:defRPr/>
            </a:pPr>
            <a:r>
              <a:rPr lang="en-US" altLang="zh-TW" sz="3600" dirty="0" smtClean="0">
                <a:ln w="19050">
                  <a:noFill/>
                  <a:prstDash val="solid"/>
                </a:ln>
                <a:solidFill>
                  <a:srgbClr val="9E0C39"/>
                </a:solidFill>
                <a:latin typeface="Arial Rounded MT Bold" pitchFamily="34" charset="0"/>
                <a:ea typeface="楷体_GB2312" pitchFamily="49" charset="-122"/>
              </a:rPr>
              <a:t>THANK YOU!</a:t>
            </a:r>
            <a:endParaRPr kumimoji="0" lang="zh-TW" altLang="en-US" sz="3600" i="0" u="none" strike="noStrike" kern="1200" cap="none" spc="0" normalizeH="0" baseline="0" noProof="0" dirty="0">
              <a:ln w="19050">
                <a:noFill/>
                <a:prstDash val="solid"/>
              </a:ln>
              <a:solidFill>
                <a:srgbClr val="9E0C39"/>
              </a:solidFill>
              <a:effectLst/>
              <a:uLnTx/>
              <a:uFillTx/>
              <a:latin typeface="Arial Rounded MT Bold" pitchFamily="34" charset="0"/>
              <a:ea typeface="楷体_GB2312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Helvetica 85 Heavy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43976</TotalTime>
  <Words>2809</Words>
  <Application>Microsoft Office PowerPoint</Application>
  <PresentationFormat>Ekran Gösterisi (16:9)</PresentationFormat>
  <Paragraphs>537</Paragraphs>
  <Slides>51</Slides>
  <Notes>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13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2</vt:i4>
      </vt:variant>
      <vt:variant>
        <vt:lpstr>Slayt Başlıkları</vt:lpstr>
      </vt:variant>
      <vt:variant>
        <vt:i4>51</vt:i4>
      </vt:variant>
    </vt:vector>
  </HeadingPairs>
  <TitlesOfParts>
    <vt:vector size="67" baseType="lpstr">
      <vt:lpstr>Arial Unicode MS</vt:lpstr>
      <vt:lpstr>Malgun Gothic</vt:lpstr>
      <vt:lpstr>宋体</vt:lpstr>
      <vt:lpstr>Arial</vt:lpstr>
      <vt:lpstr>Arial Rounded MT Bold</vt:lpstr>
      <vt:lpstr>Calibri</vt:lpstr>
      <vt:lpstr>Helvetica 85 Heavy</vt:lpstr>
      <vt:lpstr>楷体_GB2312</vt:lpstr>
      <vt:lpstr>隶书</vt:lpstr>
      <vt:lpstr>新細明體</vt:lpstr>
      <vt:lpstr>Times New Roman</vt:lpstr>
      <vt:lpstr>Wingdings</vt:lpstr>
      <vt:lpstr>幼圆</vt:lpstr>
      <vt:lpstr>1_Default Design</vt:lpstr>
      <vt:lpstr>PhotoImpact</vt:lpstr>
      <vt:lpstr>Visio</vt:lpstr>
      <vt:lpstr>PowerPoint Sunusu</vt:lpstr>
      <vt:lpstr>PowerPoint Sunusu</vt:lpstr>
      <vt:lpstr>PowerPoint Sunusu</vt:lpstr>
      <vt:lpstr>PMC-592 MCPM Features</vt:lpstr>
      <vt:lpstr>PMC-592 MCPM Features(Cont.)</vt:lpstr>
      <vt:lpstr>PMC-592 MCPM Features(Cont.)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CEIEC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深圳市中电电力技术有限公司   2008销售峰会 软件产品介绍</dc:title>
  <dc:creator>JIANGS</dc:creator>
  <cp:lastModifiedBy>Murat Gul</cp:lastModifiedBy>
  <cp:revision>1376</cp:revision>
  <cp:lastPrinted>2006-11-30T08:15:29Z</cp:lastPrinted>
  <dcterms:created xsi:type="dcterms:W3CDTF">2008-07-01T00:45:12Z</dcterms:created>
  <dcterms:modified xsi:type="dcterms:W3CDTF">2016-11-05T21:23:22Z</dcterms:modified>
</cp:coreProperties>
</file>